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9" r:id="rId9"/>
    <p:sldId id="270" r:id="rId10"/>
    <p:sldId id="271" r:id="rId11"/>
    <p:sldId id="264" r:id="rId12"/>
    <p:sldId id="265" r:id="rId13"/>
    <p:sldId id="266" r:id="rId14"/>
    <p:sldId id="272" r:id="rId15"/>
    <p:sldId id="275" r:id="rId16"/>
    <p:sldId id="274" r:id="rId17"/>
    <p:sldId id="273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006600"/>
    <a:srgbClr val="009900"/>
    <a:srgbClr val="FFFF66"/>
    <a:srgbClr val="00CC00"/>
    <a:srgbClr val="0000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9" autoAdjust="0"/>
    <p:restoredTop sz="94660"/>
  </p:normalViewPr>
  <p:slideViewPr>
    <p:cSldViewPr>
      <p:cViewPr varScale="1">
        <p:scale>
          <a:sx n="45" d="100"/>
          <a:sy n="45" d="100"/>
        </p:scale>
        <p:origin x="-12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Иллюстрация Льва </a:t>
            </a:r>
            <a:r>
              <a:rPr lang="ru-RU" dirty="0" err="1" smtClean="0"/>
              <a:t>Дурасова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26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Иллюстрация Льва </a:t>
            </a:r>
            <a:r>
              <a:rPr lang="ru-RU" dirty="0" err="1" smtClean="0"/>
              <a:t>Дурасова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370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26.02.2013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-315416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FFFF66"/>
                </a:solidFill>
                <a:effectLst/>
              </a:rPr>
              <a:t>Графика. Чёрное на белом, белое на чёрном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9553" y="5548064"/>
            <a:ext cx="7854696" cy="687460"/>
          </a:xfrm>
        </p:spPr>
        <p:txBody>
          <a:bodyPr>
            <a:noAutofit/>
          </a:bodyPr>
          <a:lstStyle/>
          <a:p>
            <a:r>
              <a:rPr lang="ru-RU" sz="1900" dirty="0" smtClean="0">
                <a:solidFill>
                  <a:srgbClr val="000066"/>
                </a:solidFill>
              </a:rPr>
              <a:t>Изобразительное искусство. 1 класс</a:t>
            </a:r>
          </a:p>
          <a:p>
            <a:r>
              <a:rPr lang="ru-RU" sz="1900" dirty="0" smtClean="0">
                <a:solidFill>
                  <a:srgbClr val="000066"/>
                </a:solidFill>
              </a:rPr>
              <a:t>Урок 19</a:t>
            </a:r>
            <a:endParaRPr lang="ru-RU" sz="19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204692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NYA\Desktop\презентации\картинки\19\TREES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35021"/>
            <a:ext cx="3632661" cy="396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msi\Downloads\урок рис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6200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C000"/>
                </a:solidFill>
              </a:rPr>
              <a:t>Формулирование проблемы</a:t>
            </a:r>
            <a:endParaRPr lang="ru-RU" sz="4800" dirty="0">
              <a:solidFill>
                <a:srgbClr val="FFC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680520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2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2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2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2060848"/>
            <a:ext cx="7632848" cy="21602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 Косте удалось создать красивый рисунок, используя только два цвета – белый и чёрный?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194" y="-99392"/>
            <a:ext cx="7772400" cy="1362456"/>
          </a:xfrm>
        </p:spPr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Графика: черное и белое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6309320"/>
            <a:ext cx="7920880" cy="360041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0066"/>
                </a:solidFill>
              </a:rPr>
              <a:t>Л. </a:t>
            </a:r>
            <a:r>
              <a:rPr lang="ru-RU" sz="2400" dirty="0" err="1" smtClean="0">
                <a:solidFill>
                  <a:srgbClr val="000066"/>
                </a:solidFill>
              </a:rPr>
              <a:t>Дурасов</a:t>
            </a:r>
            <a:r>
              <a:rPr lang="ru-RU" sz="2400" dirty="0" smtClean="0">
                <a:solidFill>
                  <a:srgbClr val="000066"/>
                </a:solidFill>
              </a:rPr>
              <a:t>. Иллюстрации</a:t>
            </a:r>
            <a:endParaRPr lang="ru-RU" sz="2400" dirty="0">
              <a:solidFill>
                <a:srgbClr val="000066"/>
              </a:solidFill>
            </a:endParaRPr>
          </a:p>
        </p:txBody>
      </p:sp>
      <p:pic>
        <p:nvPicPr>
          <p:cNvPr id="3074" name="Picture 2" descr="C:\Users\SONYA\Desktop\презентации\картинки\19\lmodr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0" y="1600268"/>
            <a:ext cx="441495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A\Desktop\презентации\картинки\19\0_28d1c_ba108185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523" y="1600268"/>
            <a:ext cx="4538944" cy="461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2276872"/>
            <a:ext cx="7907216" cy="1937504"/>
          </a:xfrm>
        </p:spPr>
        <p:txBody>
          <a:bodyPr/>
          <a:lstStyle/>
          <a:p>
            <a:endParaRPr lang="ru-RU" dirty="0">
              <a:solidFill>
                <a:srgbClr val="000066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2348880"/>
            <a:ext cx="7992888" cy="223224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Графика в переводе с греческого – «пишу, рисую». В графике часто используются только два цвета – черный и белый.</a:t>
            </a: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33" y="1772224"/>
            <a:ext cx="8424935" cy="4756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41933" y="260648"/>
            <a:ext cx="8424936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0066"/>
                </a:solidFill>
              </a:rPr>
              <a:t>Что изображено на рисунке? Свой ответ поясните</a:t>
            </a:r>
            <a:endParaRPr lang="ru-RU" sz="28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84" y="116632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SONYA\Desktop\презентации\картинки\19\Снимокm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152" y="1477054"/>
            <a:ext cx="6345183" cy="531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53056" y="260648"/>
            <a:ext cx="7632848" cy="10081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Расскажите, что на ней изображено?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8537" y="260648"/>
            <a:ext cx="7632848" cy="10081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Чем выразил свои мысли художник на данной иллюстрации?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SONYA\Desktop\презентации\Снимо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3170"/>
            <a:ext cx="5760640" cy="275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ONYA\Desktop\презентации\Снимокм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96952"/>
            <a:ext cx="5760640" cy="372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77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C:\Users\SONYA\Desktop\презентации\картинки\19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67" y="585077"/>
            <a:ext cx="8516113" cy="543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04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SONYA\Desktop\презентации\картинки\19\Снимокd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08" y="537360"/>
            <a:ext cx="8057340" cy="569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62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772400" cy="792088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rgbClr val="FFFF66"/>
                </a:solidFill>
              </a:rPr>
              <a:t>Продуктивное задание</a:t>
            </a:r>
            <a:endParaRPr lang="ru-RU" sz="54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SONYA\Desktop\презентации\z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94277" y="1691116"/>
            <a:ext cx="5996047" cy="381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499992" y="1539965"/>
            <a:ext cx="4464496" cy="38884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Какие средства графики использовали художники для выражения своих мыслей?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83568" y="188640"/>
            <a:ext cx="7772400" cy="15097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92500" lnSpcReduction="20000"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Какие средства графики использовали художники для выражения своих мыслей?</a:t>
            </a:r>
          </a:p>
        </p:txBody>
      </p:sp>
      <p:pic>
        <p:nvPicPr>
          <p:cNvPr id="2050" name="Picture 2" descr="C:\Users\msi\Downloads\дурасо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00250"/>
            <a:ext cx="8397373" cy="459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si\Downloads\дура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956910"/>
            <a:ext cx="4668937" cy="489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Текст 3"/>
          <p:cNvSpPr txBox="1">
            <a:spLocks/>
          </p:cNvSpPr>
          <p:nvPr/>
        </p:nvSpPr>
        <p:spPr>
          <a:xfrm>
            <a:off x="683568" y="188640"/>
            <a:ext cx="7772400" cy="15097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rIns="45720" rtlCol="0" anchor="ctr">
            <a:normAutofit fontScale="92500" lnSpcReduction="20000"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smtClean="0">
                <a:solidFill>
                  <a:srgbClr val="000066"/>
                </a:solidFill>
              </a:rPr>
              <a:t>Какие средства графики использовали художники для выражения своих мыслей?</a:t>
            </a:r>
            <a:endParaRPr lang="ru-RU" sz="36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SONYA\Desktop\презентации\картинки\19\TREES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08315"/>
            <a:ext cx="4152919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08315"/>
            <a:ext cx="460702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835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0066"/>
                </a:solidFill>
              </a:rPr>
              <a:t>План работы: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1</a:t>
            </a:r>
            <a:r>
              <a:rPr lang="ru-RU" sz="2800" dirty="0">
                <a:solidFill>
                  <a:srgbClr val="000066"/>
                </a:solidFill>
              </a:rPr>
              <a:t>. Решить, какое дерево вы будете рисовать.</a:t>
            </a:r>
          </a:p>
          <a:p>
            <a:pPr algn="just"/>
            <a:r>
              <a:rPr lang="ru-RU" sz="2800" dirty="0">
                <a:solidFill>
                  <a:srgbClr val="000066"/>
                </a:solidFill>
              </a:rPr>
              <a:t>2. Сделать лёгкий подготовительный рисунок простым карандашом.</a:t>
            </a:r>
          </a:p>
          <a:p>
            <a:pPr algn="just"/>
            <a:r>
              <a:rPr lang="ru-RU" sz="2800" dirty="0">
                <a:solidFill>
                  <a:srgbClr val="000066"/>
                </a:solidFill>
              </a:rPr>
              <a:t>3. Повторить этот рисунок рядом с первым.</a:t>
            </a:r>
          </a:p>
          <a:p>
            <a:pPr algn="just"/>
            <a:r>
              <a:rPr lang="ru-RU" sz="2800" dirty="0">
                <a:solidFill>
                  <a:srgbClr val="000066"/>
                </a:solidFill>
              </a:rPr>
              <a:t>4. Первый рисунок завершить выбранным инструментом (чёрная гуашь, кисть № 3, </a:t>
            </a:r>
            <a:r>
              <a:rPr lang="ru-RU" sz="2800" dirty="0" err="1" smtClean="0">
                <a:solidFill>
                  <a:srgbClr val="000066"/>
                </a:solidFill>
              </a:rPr>
              <a:t>гелевая</a:t>
            </a:r>
            <a:r>
              <a:rPr lang="ru-RU" sz="2800" dirty="0" smtClean="0">
                <a:solidFill>
                  <a:srgbClr val="000066"/>
                </a:solidFill>
              </a:rPr>
              <a:t> ручка </a:t>
            </a:r>
            <a:r>
              <a:rPr lang="ru-RU" sz="2800" dirty="0">
                <a:solidFill>
                  <a:srgbClr val="000066"/>
                </a:solidFill>
              </a:rPr>
              <a:t>или </a:t>
            </a:r>
            <a:r>
              <a:rPr lang="ru-RU" sz="2800" dirty="0" smtClean="0">
                <a:solidFill>
                  <a:srgbClr val="000066"/>
                </a:solidFill>
              </a:rPr>
              <a:t>чёрный фломастер), </a:t>
            </a:r>
            <a:r>
              <a:rPr lang="ru-RU" sz="2800" dirty="0">
                <a:solidFill>
                  <a:srgbClr val="000066"/>
                </a:solidFill>
              </a:rPr>
              <a:t>используя только линии и штрихи.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5. </a:t>
            </a:r>
            <a:r>
              <a:rPr lang="ru-RU" sz="2800" dirty="0">
                <a:solidFill>
                  <a:srgbClr val="000066"/>
                </a:solidFill>
              </a:rPr>
              <a:t>Второй рисунок завершить выбранным инструментом (чёрная гуашь, кисть № 3, </a:t>
            </a:r>
            <a:r>
              <a:rPr lang="ru-RU" sz="2800" dirty="0" err="1" smtClean="0">
                <a:solidFill>
                  <a:srgbClr val="000066"/>
                </a:solidFill>
              </a:rPr>
              <a:t>гелевая</a:t>
            </a:r>
            <a:r>
              <a:rPr lang="ru-RU" sz="2800" dirty="0" smtClean="0">
                <a:solidFill>
                  <a:srgbClr val="000066"/>
                </a:solidFill>
              </a:rPr>
              <a:t> ручка </a:t>
            </a:r>
            <a:r>
              <a:rPr lang="ru-RU" sz="2800" dirty="0">
                <a:solidFill>
                  <a:srgbClr val="000066"/>
                </a:solidFill>
              </a:rPr>
              <a:t>или </a:t>
            </a:r>
            <a:r>
              <a:rPr lang="ru-RU" sz="2800" dirty="0" smtClean="0">
                <a:solidFill>
                  <a:srgbClr val="000066"/>
                </a:solidFill>
              </a:rPr>
              <a:t>чёрный фломастер), </a:t>
            </a:r>
            <a:r>
              <a:rPr lang="ru-RU" sz="2800" dirty="0">
                <a:solidFill>
                  <a:srgbClr val="000066"/>
                </a:solidFill>
              </a:rPr>
              <a:t>используя только точки и пятна. Наносить точки лучше, начиная с карандашной контурной линии, постепенно к середине рисунка сведя общее количество точек на нет.</a:t>
            </a:r>
          </a:p>
        </p:txBody>
      </p:sp>
    </p:spTree>
    <p:extLst>
      <p:ext uri="{BB962C8B-B14F-4D97-AF65-F5344CB8AC3E}">
        <p14:creationId xmlns:p14="http://schemas.microsoft.com/office/powerpoint/2010/main" val="2865018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171400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Рефлексия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340768"/>
            <a:ext cx="7763200" cy="496855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r>
              <a:rPr lang="ru-RU" sz="4400" dirty="0" smtClean="0">
                <a:solidFill>
                  <a:srgbClr val="FFCC00"/>
                </a:solidFill>
              </a:rPr>
              <a:t>    </a:t>
            </a:r>
            <a:r>
              <a:rPr lang="ru-RU" sz="4400" dirty="0" smtClean="0">
                <a:solidFill>
                  <a:srgbClr val="FF0000"/>
                </a:solidFill>
              </a:rPr>
              <a:t> - </a:t>
            </a:r>
            <a:r>
              <a:rPr lang="ru-RU" sz="4000" b="1" dirty="0" smtClean="0">
                <a:solidFill>
                  <a:srgbClr val="C00000"/>
                </a:solidFill>
              </a:rPr>
              <a:t>Я молодец!</a:t>
            </a:r>
            <a:endParaRPr lang="ru-RU" sz="4400" b="1" dirty="0" smtClean="0">
              <a:solidFill>
                <a:srgbClr val="C00000"/>
              </a:solidFill>
            </a:endParaRPr>
          </a:p>
          <a:p>
            <a:r>
              <a:rPr lang="ru-RU" sz="4400" dirty="0" smtClean="0">
                <a:solidFill>
                  <a:srgbClr val="FF0000"/>
                </a:solidFill>
              </a:rPr>
              <a:t>     </a:t>
            </a:r>
            <a:r>
              <a:rPr lang="ru-RU" sz="4400" dirty="0" smtClean="0">
                <a:solidFill>
                  <a:srgbClr val="92D050"/>
                </a:solidFill>
              </a:rPr>
              <a:t>- </a:t>
            </a:r>
            <a:r>
              <a:rPr lang="ru-RU" sz="4000" dirty="0" smtClean="0">
                <a:solidFill>
                  <a:srgbClr val="006600"/>
                </a:solidFill>
              </a:rPr>
              <a:t>Мне нужно еще поработать.</a:t>
            </a:r>
          </a:p>
          <a:p>
            <a:r>
              <a:rPr lang="ru-RU" sz="4000" dirty="0" smtClean="0">
                <a:solidFill>
                  <a:srgbClr val="92D050"/>
                </a:solidFill>
              </a:rPr>
              <a:t>     </a:t>
            </a:r>
            <a:r>
              <a:rPr lang="ru-RU" sz="4000" dirty="0" smtClean="0">
                <a:solidFill>
                  <a:srgbClr val="000066"/>
                </a:solidFill>
              </a:rPr>
              <a:t>- Сегодня не мой день.</a:t>
            </a:r>
            <a:endParaRPr lang="ru-RU" sz="4000" dirty="0">
              <a:solidFill>
                <a:srgbClr val="92D05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75556" y="2943369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575556" y="3774774"/>
            <a:ext cx="504056" cy="504056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75556" y="4551879"/>
            <a:ext cx="504056" cy="504056"/>
          </a:xfrm>
          <a:prstGeom prst="ellipse">
            <a:avLst/>
          </a:prstGeom>
          <a:solidFill>
            <a:srgbClr val="00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34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772400" cy="103214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Рефлексия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064896" cy="5112568"/>
          </a:xfrm>
        </p:spPr>
        <p:txBody>
          <a:bodyPr>
            <a:normAutofit/>
          </a:bodyPr>
          <a:lstStyle/>
          <a:p>
            <a:pPr algn="just"/>
            <a:r>
              <a:rPr lang="ru-RU" sz="3600" b="1" dirty="0">
                <a:solidFill>
                  <a:srgbClr val="990000"/>
                </a:solidFill>
              </a:rPr>
              <a:t>Оцените свою работу на уроке:</a:t>
            </a:r>
          </a:p>
          <a:p>
            <a:pPr algn="just"/>
            <a:r>
              <a:rPr lang="ru-RU" sz="3600" b="1" dirty="0">
                <a:solidFill>
                  <a:srgbClr val="FFC000"/>
                </a:solidFill>
              </a:rPr>
              <a:t>– Что тебе нужно было сделать?</a:t>
            </a:r>
          </a:p>
          <a:p>
            <a:pPr algn="just"/>
            <a:r>
              <a:rPr lang="ru-RU" sz="3600" b="1" dirty="0">
                <a:solidFill>
                  <a:srgbClr val="FFFF66"/>
                </a:solidFill>
              </a:rPr>
              <a:t>– Задание выполнено в полном объёме? Без ошибок?</a:t>
            </a:r>
          </a:p>
          <a:p>
            <a:pPr algn="just"/>
            <a:r>
              <a:rPr lang="ru-RU" sz="3600" b="1" dirty="0">
                <a:solidFill>
                  <a:srgbClr val="006600"/>
                </a:solidFill>
              </a:rPr>
              <a:t>– Ты выполнил работу самостоятельно или с помощью? С чьей? </a:t>
            </a:r>
          </a:p>
          <a:p>
            <a:pPr algn="just"/>
            <a:r>
              <a:rPr lang="ru-RU" sz="3600" b="1" dirty="0">
                <a:solidFill>
                  <a:srgbClr val="002060"/>
                </a:solidFill>
              </a:rPr>
              <a:t>– Как бы ты оценил свою работу?</a:t>
            </a:r>
          </a:p>
          <a:p>
            <a:pPr algn="ctr"/>
            <a:endParaRPr lang="ru-RU" sz="3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699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1628800"/>
            <a:ext cx="7848872" cy="41044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500" dirty="0">
                <a:solidFill>
                  <a:srgbClr val="000066"/>
                </a:solidFill>
              </a:rPr>
              <a:t>Принести альбом, </a:t>
            </a:r>
            <a:r>
              <a:rPr lang="ru-RU" sz="3500" dirty="0" err="1">
                <a:solidFill>
                  <a:srgbClr val="000066"/>
                </a:solidFill>
              </a:rPr>
              <a:t>тв</a:t>
            </a:r>
            <a:r>
              <a:rPr lang="ru-RU" sz="3500" dirty="0">
                <a:solidFill>
                  <a:srgbClr val="000066"/>
                </a:solidFill>
              </a:rPr>
              <a:t>. и </a:t>
            </a:r>
            <a:r>
              <a:rPr lang="ru-RU" sz="3500" dirty="0" err="1">
                <a:solidFill>
                  <a:srgbClr val="000066"/>
                </a:solidFill>
              </a:rPr>
              <a:t>мягк</a:t>
            </a:r>
            <a:r>
              <a:rPr lang="ru-RU" sz="3500" dirty="0">
                <a:solidFill>
                  <a:srgbClr val="000066"/>
                </a:solidFill>
              </a:rPr>
              <a:t>. карандаши, Рабочую тетрадь, чёрный картон, белую краску (гуашь), кисти </a:t>
            </a:r>
          </a:p>
          <a:p>
            <a:pPr algn="ctr"/>
            <a:r>
              <a:rPr lang="ru-RU" sz="3500" dirty="0">
                <a:solidFill>
                  <a:srgbClr val="000066"/>
                </a:solidFill>
              </a:rPr>
              <a:t>(№ 3, № 6), стакан для </a:t>
            </a:r>
            <a:r>
              <a:rPr lang="ru-RU" sz="3500" dirty="0" smtClean="0">
                <a:solidFill>
                  <a:srgbClr val="000066"/>
                </a:solidFill>
              </a:rPr>
              <a:t>воды, </a:t>
            </a:r>
            <a:r>
              <a:rPr lang="ru-RU" sz="3500" dirty="0">
                <a:solidFill>
                  <a:srgbClr val="000066"/>
                </a:solidFill>
              </a:rPr>
              <a:t>палитру для смешивания красок, кальку. 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374</Words>
  <Application>Microsoft Office PowerPoint</Application>
  <PresentationFormat>Экран (4:3)</PresentationFormat>
  <Paragraphs>52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Графика. Чёрное на белом, белое на чёрном</vt:lpstr>
      <vt:lpstr>Презентация PowerPoint</vt:lpstr>
      <vt:lpstr>Формулирование проблемы</vt:lpstr>
      <vt:lpstr>Графика: черное и белое</vt:lpstr>
      <vt:lpstr>Поиск решения проблемы</vt:lpstr>
      <vt:lpstr>Поиск решения проблемы</vt:lpstr>
      <vt:lpstr>Поиск решения проблемы</vt:lpstr>
      <vt:lpstr>Презентация PowerPoint</vt:lpstr>
      <vt:lpstr>Презентация PowerPoint</vt:lpstr>
      <vt:lpstr>Презентация PowerPoint</vt:lpstr>
      <vt:lpstr>Продуктивное задание</vt:lpstr>
      <vt:lpstr>Продуктивное задание </vt:lpstr>
      <vt:lpstr>Продуктивное задание </vt:lpstr>
      <vt:lpstr>Презентация PowerPoint</vt:lpstr>
      <vt:lpstr>Презентация PowerPoint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18</cp:revision>
  <dcterms:created xsi:type="dcterms:W3CDTF">2012-09-17T15:13:52Z</dcterms:created>
  <dcterms:modified xsi:type="dcterms:W3CDTF">2013-02-26T17:13:03Z</dcterms:modified>
</cp:coreProperties>
</file>