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  <p:sldId id="285" r:id="rId13"/>
    <p:sldId id="286" r:id="rId14"/>
    <p:sldId id="287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008000"/>
    <a:srgbClr val="151515"/>
    <a:srgbClr val="800000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6DC8F0-F640-4C31-9C09-608482CF9CD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BBDD97-0B97-4E15-8A8F-A7ACF9A09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8ADDA6-2DE3-44F7-9FA9-24F5D8C1B65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59AAFC-49BB-45BF-8122-2ADB05BA9C1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F9678D-8109-4409-8DBA-B9D5DC3AB27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DDF168-8BD4-4D86-8604-68244316928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177058-AA57-41C4-B934-9721D5213EB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127C28-6B83-4E4D-BB1F-3F3F2464FE3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4012C9-5949-4B3D-8084-D0725839F07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528E-4D90-465D-A4D5-6E932988056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8A693-20D8-4C5D-962A-02E8254D6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25065-41C6-493F-8951-C1D1FCB1DBE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20026-7095-46BD-8E28-2FCF8C45C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7DB73-D6C4-4F3F-BAD3-CA8C048CA00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F6A93-FDD5-4BDD-AF6B-053BB5625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402B7-8AFB-40B9-81A7-4542D5DF861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792F-02CF-4809-A8E9-53529D322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6742-A090-4C67-A4AA-C8804404192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7EE11-0302-45AA-A955-3AB2368F2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3D14-D04D-45C9-9F4C-3D5962C79BB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B8F9-03B5-4465-849E-F86130201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C21C7-9E93-46EF-AF57-25B34ECB8D6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D8B52-C9DE-4FA0-9424-3CC77653C7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68296-6897-430B-BA9F-15CAFD63B42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BA643-3B95-476E-8D56-0A9563B83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29C9C-6B2C-4E19-904D-5001A1F2B0E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5AB47-724D-4A3D-AE14-846F2DC97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47AAB-860C-41FF-964C-670F4A564E7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369EF-4B1A-41A5-8DC0-01EF71B81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73880-F865-4D9C-B165-72EE7D31083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5F87-9932-4D07-9D5E-B29D6BB20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23FBB7-FD12-4E11-B6FE-68FF1E28493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383DB8-88B4-4525-8483-D8FE90966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16000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Преобразование обыкновенных дробей в десятичные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в десятичные</a:t>
            </a:r>
          </a:p>
        </p:txBody>
      </p:sp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Пример</a:t>
            </a:r>
            <a:endParaRPr lang="ru-RU" sz="28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825" y="1844675"/>
            <a:ext cx="8642350" cy="481488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Рассмотрим дробь</a:t>
            </a: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           .</a:t>
            </a: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Разложим на простые множители её знаменатель:</a:t>
            </a:r>
          </a:p>
          <a:p>
            <a:pPr algn="ctr"/>
            <a:endParaRPr lang="ru-RU" sz="1000" b="1">
              <a:solidFill>
                <a:srgbClr val="0000FF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15</a:t>
            </a:r>
            <a:r>
              <a:rPr lang="ru-RU" sz="3000" b="1">
                <a:latin typeface="Verdana" pitchFamily="34" charset="0"/>
              </a:rPr>
              <a:t> = 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</a:rPr>
              <a:t>3</a:t>
            </a:r>
            <a:r>
              <a:rPr lang="ru-RU" sz="3000" b="1">
                <a:latin typeface="Verdana" pitchFamily="34" charset="0"/>
              </a:rPr>
              <a:t> 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sz="2500" b="1">
                <a:latin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На какие бы целые числа мы ни умножали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15</a:t>
            </a:r>
            <a:r>
              <a:rPr lang="ru-RU" sz="2200">
                <a:latin typeface="Verdana" pitchFamily="34" charset="0"/>
              </a:rPr>
              <a:t>, полученное произведение </a:t>
            </a:r>
            <a:r>
              <a:rPr lang="ru-RU" sz="2200" b="1">
                <a:latin typeface="Verdana" pitchFamily="34" charset="0"/>
              </a:rPr>
              <a:t>никогда нельзя будет </a:t>
            </a:r>
            <a:r>
              <a:rPr lang="ru-RU" sz="2200">
                <a:latin typeface="Verdana" pitchFamily="34" charset="0"/>
              </a:rPr>
              <a:t>разложить на одни только простые множители </a:t>
            </a:r>
            <a:r>
              <a:rPr lang="ru-RU" sz="2200" b="1">
                <a:latin typeface="Verdana" pitchFamily="34" charset="0"/>
              </a:rPr>
              <a:t>2 и 5</a:t>
            </a:r>
            <a:r>
              <a:rPr lang="ru-RU" sz="2200">
                <a:latin typeface="Verdana" pitchFamily="34" charset="0"/>
              </a:rPr>
              <a:t> – среди простых множителей</a:t>
            </a:r>
          </a:p>
          <a:p>
            <a:pPr algn="ctr"/>
            <a:r>
              <a:rPr lang="ru-RU" sz="2200" b="1">
                <a:latin typeface="Verdana" pitchFamily="34" charset="0"/>
              </a:rPr>
              <a:t>всегда будет присутствовать число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</a:rPr>
              <a:t>3</a:t>
            </a:r>
            <a:r>
              <a:rPr lang="ru-RU" sz="2200">
                <a:latin typeface="Verdana" pitchFamily="34" charset="0"/>
              </a:rPr>
              <a:t>.</a:t>
            </a:r>
            <a:endParaRPr lang="ru-RU" sz="2200" baseline="30000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25606" name="TextBox 11"/>
          <p:cNvSpPr txBox="1">
            <a:spLocks noChangeArrowheads="1"/>
          </p:cNvSpPr>
          <p:nvPr/>
        </p:nvSpPr>
        <p:spPr bwMode="auto">
          <a:xfrm>
            <a:off x="4178300" y="2222500"/>
            <a:ext cx="8255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4</a:t>
            </a:r>
            <a:endParaRPr lang="en-US" sz="35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5607" name="TextBox 12"/>
          <p:cNvSpPr txBox="1">
            <a:spLocks noChangeArrowheads="1"/>
          </p:cNvSpPr>
          <p:nvPr/>
        </p:nvSpPr>
        <p:spPr bwMode="auto">
          <a:xfrm>
            <a:off x="4178300" y="2798763"/>
            <a:ext cx="8255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15</a:t>
            </a:r>
            <a:endParaRPr lang="en-US" sz="35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178300" y="2832100"/>
            <a:ext cx="8255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27651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ВЫВОД</a:t>
            </a:r>
            <a:endParaRPr lang="ru-RU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652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0825" y="1989138"/>
            <a:ext cx="8642350" cy="22463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Если знаменатель</a:t>
            </a:r>
          </a:p>
          <a:p>
            <a:pPr algn="ctr"/>
            <a:r>
              <a:rPr lang="ru-RU" sz="28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обыкновенной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несократимой</a:t>
            </a:r>
            <a:r>
              <a:rPr lang="ru-RU" sz="28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дроби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имеет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другие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простые делители,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кроме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8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 то эту дробь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нельзя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представить в виде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250825" y="4292600"/>
            <a:ext cx="8642350" cy="24018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ВАЖНО!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Речь в выводе идет только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о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несократимых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дробях.</a:t>
            </a:r>
          </a:p>
          <a:p>
            <a:pPr algn="ctr"/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5" name="Рисунок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7875" y="5661025"/>
            <a:ext cx="25495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9"/>
          <p:cNvSpPr txBox="1">
            <a:spLocks noChangeArrowheads="1"/>
          </p:cNvSpPr>
          <p:nvPr/>
        </p:nvSpPr>
        <p:spPr bwMode="auto">
          <a:xfrm>
            <a:off x="3132138" y="104775"/>
            <a:ext cx="601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Способы преобразования обыкновенных дробей в десятичные</a:t>
            </a:r>
          </a:p>
        </p:txBody>
      </p:sp>
      <p:sp>
        <p:nvSpPr>
          <p:cNvPr id="29699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Первый способ</a:t>
            </a:r>
            <a:endParaRPr lang="ru-RU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700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29701" name="TextBox 14"/>
          <p:cNvSpPr txBox="1">
            <a:spLocks noChangeArrowheads="1"/>
          </p:cNvSpPr>
          <p:nvPr/>
        </p:nvSpPr>
        <p:spPr bwMode="auto">
          <a:xfrm>
            <a:off x="250825" y="1989138"/>
            <a:ext cx="8642350" cy="2678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Сводится к умножению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числителя и знаменателя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обыкновенной несократимой дроби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на некоторые степени чисел 2 или 5 так,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что бы в знаменателе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получилась степень числа 10.</a:t>
            </a:r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25" y="4791075"/>
            <a:ext cx="8640763" cy="10144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9"/>
          <p:cNvSpPr txBox="1">
            <a:spLocks noChangeArrowheads="1"/>
          </p:cNvSpPr>
          <p:nvPr/>
        </p:nvSpPr>
        <p:spPr bwMode="auto">
          <a:xfrm>
            <a:off x="3132138" y="104775"/>
            <a:ext cx="601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Способы преобразования обыкновенных дробей в десятичные</a:t>
            </a:r>
          </a:p>
        </p:txBody>
      </p:sp>
      <p:sp>
        <p:nvSpPr>
          <p:cNvPr id="3174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Второй способ</a:t>
            </a:r>
            <a:endParaRPr lang="ru-RU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748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31749" name="TextBox 14"/>
          <p:cNvSpPr txBox="1">
            <a:spLocks noChangeArrowheads="1"/>
          </p:cNvSpPr>
          <p:nvPr/>
        </p:nvSpPr>
        <p:spPr bwMode="auto">
          <a:xfrm>
            <a:off x="250825" y="1989138"/>
            <a:ext cx="5545138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Способ деления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числителя на знаменатель «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уголком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25" y="3533775"/>
            <a:ext cx="5545138" cy="1335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8363" y="1989138"/>
            <a:ext cx="2944812" cy="467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9"/>
          <p:cNvSpPr txBox="1">
            <a:spLocks noChangeArrowheads="1"/>
          </p:cNvSpPr>
          <p:nvPr/>
        </p:nvSpPr>
        <p:spPr bwMode="auto">
          <a:xfrm>
            <a:off x="3132138" y="104775"/>
            <a:ext cx="601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Способы преобразования обыкновенных дробей в десятичные</a:t>
            </a:r>
          </a:p>
        </p:txBody>
      </p:sp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в десятичные</a:t>
            </a:r>
          </a:p>
        </p:txBody>
      </p:sp>
      <p:sp>
        <p:nvSpPr>
          <p:cNvPr id="33796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265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В случае, когда обыкновенную дробь</a:t>
            </a:r>
          </a:p>
          <a:p>
            <a:pPr algn="ctr"/>
            <a:r>
              <a:rPr lang="ru-RU" sz="2800" b="1">
                <a:latin typeface="Verdana" pitchFamily="34" charset="0"/>
              </a:rPr>
              <a:t>нельзя</a:t>
            </a:r>
            <a:r>
              <a:rPr lang="ru-RU" sz="2800">
                <a:latin typeface="Verdana" pitchFamily="34" charset="0"/>
              </a:rPr>
              <a:t> </a:t>
            </a:r>
            <a:r>
              <a:rPr lang="ru-RU" sz="2800" b="1">
                <a:latin typeface="Verdana" pitchFamily="34" charset="0"/>
              </a:rPr>
              <a:t>преобразовать в</a:t>
            </a:r>
          </a:p>
          <a:p>
            <a:pPr algn="ctr"/>
            <a:r>
              <a:rPr lang="ru-RU" sz="2800" b="1">
                <a:latin typeface="Verdana" pitchFamily="34" charset="0"/>
              </a:rPr>
              <a:t>конечную десятичную</a:t>
            </a:r>
            <a:r>
              <a:rPr lang="ru-RU" sz="2800">
                <a:latin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</a:rPr>
              <a:t>частным от деления</a:t>
            </a:r>
          </a:p>
          <a:p>
            <a:pPr algn="ctr"/>
            <a:r>
              <a:rPr lang="ru-RU" sz="2800">
                <a:latin typeface="Verdana" pitchFamily="34" charset="0"/>
              </a:rPr>
              <a:t>её числителя на знаменатель</a:t>
            </a:r>
          </a:p>
          <a:p>
            <a:pPr algn="ctr"/>
            <a:r>
              <a:rPr lang="ru-RU" sz="2800">
                <a:latin typeface="Verdana" pitchFamily="34" charset="0"/>
              </a:rPr>
              <a:t>будет </a:t>
            </a:r>
            <a:r>
              <a:rPr lang="ru-RU" sz="2800" b="1">
                <a:latin typeface="Verdana" pitchFamily="34" charset="0"/>
              </a:rPr>
              <a:t>бесконечная десятичная дробь</a:t>
            </a:r>
            <a:r>
              <a:rPr lang="ru-RU" sz="2800">
                <a:latin typeface="Verdana" pitchFamily="34" charset="0"/>
              </a:rPr>
              <a:t>.</a:t>
            </a:r>
            <a:endParaRPr lang="ru-RU" sz="28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33797" name="TextBox 10"/>
          <p:cNvSpPr txBox="1">
            <a:spLocks noChangeArrowheads="1"/>
          </p:cNvSpPr>
          <p:nvPr/>
        </p:nvSpPr>
        <p:spPr bwMode="auto">
          <a:xfrm>
            <a:off x="684213" y="4508500"/>
            <a:ext cx="50323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000" b="1">
                <a:solidFill>
                  <a:srgbClr val="C00000"/>
                </a:solidFill>
                <a:latin typeface="Verdana" pitchFamily="34" charset="0"/>
              </a:rPr>
              <a:t>7</a:t>
            </a:r>
            <a:endParaRPr lang="en-US" sz="5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33798" name="TextBox 11"/>
          <p:cNvSpPr txBox="1">
            <a:spLocks noChangeArrowheads="1"/>
          </p:cNvSpPr>
          <p:nvPr/>
        </p:nvSpPr>
        <p:spPr bwMode="auto">
          <a:xfrm>
            <a:off x="684213" y="5229225"/>
            <a:ext cx="50323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000" b="1">
                <a:solidFill>
                  <a:srgbClr val="C00000"/>
                </a:solidFill>
                <a:latin typeface="Verdana" pitchFamily="34" charset="0"/>
              </a:rPr>
              <a:t>9</a:t>
            </a:r>
            <a:endParaRPr lang="en-US" sz="5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84213" y="5300663"/>
            <a:ext cx="50323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15"/>
          <p:cNvSpPr txBox="1">
            <a:spLocks noChangeArrowheads="1"/>
          </p:cNvSpPr>
          <p:nvPr/>
        </p:nvSpPr>
        <p:spPr bwMode="auto">
          <a:xfrm>
            <a:off x="1187450" y="4868863"/>
            <a:ext cx="7416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000" b="1">
                <a:latin typeface="Verdana" pitchFamily="34" charset="0"/>
              </a:rPr>
              <a:t>=</a:t>
            </a:r>
            <a:r>
              <a:rPr lang="ru-RU" sz="5000" b="1">
                <a:solidFill>
                  <a:srgbClr val="C00000"/>
                </a:solidFill>
                <a:latin typeface="Verdana" pitchFamily="34" charset="0"/>
              </a:rPr>
              <a:t> 0</a:t>
            </a:r>
            <a:r>
              <a:rPr lang="ru-RU" sz="5000" b="1">
                <a:latin typeface="Verdana" pitchFamily="34" charset="0"/>
              </a:rPr>
              <a:t>,</a:t>
            </a:r>
            <a:r>
              <a:rPr lang="ru-RU" sz="5000" b="1">
                <a:solidFill>
                  <a:srgbClr val="C00000"/>
                </a:solidFill>
                <a:latin typeface="Verdana" pitchFamily="34" charset="0"/>
              </a:rPr>
              <a:t>77777777777…</a:t>
            </a:r>
            <a:endParaRPr lang="en-US" sz="5000" b="1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3584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3584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35846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262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Переведите десятичные дроби в обыкновенные несократимые дроби: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0,23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0,56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0,155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0,505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0,90002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0,252525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35847" name="TextBox 14"/>
          <p:cNvSpPr txBox="1">
            <a:spLocks noChangeArrowheads="1"/>
          </p:cNvSpPr>
          <p:nvPr/>
        </p:nvSpPr>
        <p:spPr bwMode="auto">
          <a:xfrm>
            <a:off x="252413" y="3141663"/>
            <a:ext cx="8640762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Переведите обыкновенные дроби в десятичные первым способом:</a:t>
            </a:r>
          </a:p>
          <a:p>
            <a:endParaRPr lang="ru-RU" sz="2200">
              <a:latin typeface="Verdana" pitchFamily="34" charset="0"/>
            </a:endParaRP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35848" name="TextBox 15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в десятичные</a:t>
            </a:r>
          </a:p>
        </p:txBody>
      </p:sp>
      <p:sp>
        <p:nvSpPr>
          <p:cNvPr id="35849" name="TextBox 16"/>
          <p:cNvSpPr txBox="1">
            <a:spLocks noChangeArrowheads="1"/>
          </p:cNvSpPr>
          <p:nvPr/>
        </p:nvSpPr>
        <p:spPr bwMode="auto">
          <a:xfrm>
            <a:off x="3241675" y="3671888"/>
            <a:ext cx="682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7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50" name="TextBox 22"/>
          <p:cNvSpPr txBox="1">
            <a:spLocks noChangeArrowheads="1"/>
          </p:cNvSpPr>
          <p:nvPr/>
        </p:nvSpPr>
        <p:spPr bwMode="auto">
          <a:xfrm>
            <a:off x="3203575" y="4094163"/>
            <a:ext cx="7207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80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203575" y="4127500"/>
            <a:ext cx="720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2" name="TextBox 24"/>
          <p:cNvSpPr txBox="1">
            <a:spLocks noChangeArrowheads="1"/>
          </p:cNvSpPr>
          <p:nvPr/>
        </p:nvSpPr>
        <p:spPr bwMode="auto">
          <a:xfrm>
            <a:off x="4249738" y="3681413"/>
            <a:ext cx="682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23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53" name="TextBox 25"/>
          <p:cNvSpPr txBox="1">
            <a:spLocks noChangeArrowheads="1"/>
          </p:cNvSpPr>
          <p:nvPr/>
        </p:nvSpPr>
        <p:spPr bwMode="auto">
          <a:xfrm>
            <a:off x="4211638" y="4103688"/>
            <a:ext cx="7207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40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211638" y="4137025"/>
            <a:ext cx="720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27"/>
          <p:cNvSpPr txBox="1">
            <a:spLocks noChangeArrowheads="1"/>
          </p:cNvSpPr>
          <p:nvPr/>
        </p:nvSpPr>
        <p:spPr bwMode="auto">
          <a:xfrm>
            <a:off x="5257800" y="3681413"/>
            <a:ext cx="9699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127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56" name="TextBox 28"/>
          <p:cNvSpPr txBox="1">
            <a:spLocks noChangeArrowheads="1"/>
          </p:cNvSpPr>
          <p:nvPr/>
        </p:nvSpPr>
        <p:spPr bwMode="auto">
          <a:xfrm>
            <a:off x="5219700" y="4103688"/>
            <a:ext cx="10080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200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219700" y="4137025"/>
            <a:ext cx="10080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8" name="TextBox 14"/>
          <p:cNvSpPr txBox="1">
            <a:spLocks noChangeArrowheads="1"/>
          </p:cNvSpPr>
          <p:nvPr/>
        </p:nvSpPr>
        <p:spPr bwMode="auto">
          <a:xfrm>
            <a:off x="250825" y="4718050"/>
            <a:ext cx="8640763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Переведите обыкновенные дроби в десятичные вторым способом:</a:t>
            </a:r>
          </a:p>
          <a:p>
            <a:endParaRPr lang="ru-RU" sz="2200">
              <a:latin typeface="Verdana" pitchFamily="34" charset="0"/>
            </a:endParaRP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35859" name="TextBox 31"/>
          <p:cNvSpPr txBox="1">
            <a:spLocks noChangeArrowheads="1"/>
          </p:cNvSpPr>
          <p:nvPr/>
        </p:nvSpPr>
        <p:spPr bwMode="auto">
          <a:xfrm>
            <a:off x="2089150" y="5249863"/>
            <a:ext cx="682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3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60" name="TextBox 32"/>
          <p:cNvSpPr txBox="1">
            <a:spLocks noChangeArrowheads="1"/>
          </p:cNvSpPr>
          <p:nvPr/>
        </p:nvSpPr>
        <p:spPr bwMode="auto">
          <a:xfrm>
            <a:off x="2051050" y="5661025"/>
            <a:ext cx="7207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40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051050" y="5705475"/>
            <a:ext cx="720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2" name="TextBox 34"/>
          <p:cNvSpPr txBox="1">
            <a:spLocks noChangeArrowheads="1"/>
          </p:cNvSpPr>
          <p:nvPr/>
        </p:nvSpPr>
        <p:spPr bwMode="auto">
          <a:xfrm>
            <a:off x="3097213" y="5259388"/>
            <a:ext cx="682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29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63" name="TextBox 35"/>
          <p:cNvSpPr txBox="1">
            <a:spLocks noChangeArrowheads="1"/>
          </p:cNvSpPr>
          <p:nvPr/>
        </p:nvSpPr>
        <p:spPr bwMode="auto">
          <a:xfrm>
            <a:off x="2987675" y="5681663"/>
            <a:ext cx="8636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160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059113" y="5715000"/>
            <a:ext cx="720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5" name="TextBox 37"/>
          <p:cNvSpPr txBox="1">
            <a:spLocks noChangeArrowheads="1"/>
          </p:cNvSpPr>
          <p:nvPr/>
        </p:nvSpPr>
        <p:spPr bwMode="auto">
          <a:xfrm>
            <a:off x="4105275" y="5259388"/>
            <a:ext cx="9699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29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66" name="TextBox 39"/>
          <p:cNvSpPr txBox="1">
            <a:spLocks noChangeArrowheads="1"/>
          </p:cNvSpPr>
          <p:nvPr/>
        </p:nvSpPr>
        <p:spPr bwMode="auto">
          <a:xfrm>
            <a:off x="4067175" y="5681663"/>
            <a:ext cx="10080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200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067175" y="5715000"/>
            <a:ext cx="10080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8" name="TextBox 41"/>
          <p:cNvSpPr txBox="1">
            <a:spLocks noChangeArrowheads="1"/>
          </p:cNvSpPr>
          <p:nvPr/>
        </p:nvSpPr>
        <p:spPr bwMode="auto">
          <a:xfrm>
            <a:off x="5329238" y="5265738"/>
            <a:ext cx="682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7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69" name="TextBox 42"/>
          <p:cNvSpPr txBox="1">
            <a:spLocks noChangeArrowheads="1"/>
          </p:cNvSpPr>
          <p:nvPr/>
        </p:nvSpPr>
        <p:spPr bwMode="auto">
          <a:xfrm>
            <a:off x="5292725" y="5688013"/>
            <a:ext cx="71913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18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292725" y="5721350"/>
            <a:ext cx="7191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1" name="TextBox 44"/>
          <p:cNvSpPr txBox="1">
            <a:spLocks noChangeArrowheads="1"/>
          </p:cNvSpPr>
          <p:nvPr/>
        </p:nvSpPr>
        <p:spPr bwMode="auto">
          <a:xfrm>
            <a:off x="6121400" y="5265738"/>
            <a:ext cx="9715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5</a:t>
            </a:r>
            <a:endParaRPr lang="en-US" sz="2500" b="1">
              <a:latin typeface="Verdana" pitchFamily="34" charset="0"/>
            </a:endParaRPr>
          </a:p>
        </p:txBody>
      </p:sp>
      <p:sp>
        <p:nvSpPr>
          <p:cNvPr id="35872" name="TextBox 45"/>
          <p:cNvSpPr txBox="1">
            <a:spLocks noChangeArrowheads="1"/>
          </p:cNvSpPr>
          <p:nvPr/>
        </p:nvSpPr>
        <p:spPr bwMode="auto">
          <a:xfrm>
            <a:off x="6084888" y="5688013"/>
            <a:ext cx="10080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12</a:t>
            </a:r>
            <a:endParaRPr lang="en-US" sz="2500" b="1">
              <a:latin typeface="Verdana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6353175" y="5721350"/>
            <a:ext cx="522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15363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29876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По определению</a:t>
            </a:r>
          </a:p>
          <a:p>
            <a:pPr algn="ctr"/>
            <a:r>
              <a:rPr lang="ru-RU" sz="3000" b="1">
                <a:latin typeface="Verdana" pitchFamily="34" charset="0"/>
              </a:rPr>
              <a:t>в виде десятичной дроби</a:t>
            </a:r>
          </a:p>
          <a:p>
            <a:pPr algn="ctr"/>
            <a:r>
              <a:rPr lang="ru-RU" sz="3000">
                <a:latin typeface="Verdana" pitchFamily="34" charset="0"/>
              </a:rPr>
              <a:t>можно записать</a:t>
            </a:r>
          </a:p>
          <a:p>
            <a:pPr algn="ctr"/>
            <a:r>
              <a:rPr lang="ru-RU" sz="3000" b="1">
                <a:latin typeface="Verdana" pitchFamily="34" charset="0"/>
              </a:rPr>
              <a:t>любую обыкновенную дробь</a:t>
            </a:r>
            <a:r>
              <a:rPr lang="ru-RU" sz="3000">
                <a:latin typeface="Verdana" pitchFamily="34" charset="0"/>
              </a:rPr>
              <a:t>, </a:t>
            </a:r>
            <a:r>
              <a:rPr lang="ru-RU" sz="3000" b="1">
                <a:latin typeface="Verdana" pitchFamily="34" charset="0"/>
              </a:rPr>
              <a:t>знаменатель которой равен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10</a:t>
            </a:r>
            <a:r>
              <a:rPr lang="ru-RU" sz="3000">
                <a:latin typeface="Verdana" pitchFamily="34" charset="0"/>
              </a:rPr>
              <a:t>,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100</a:t>
            </a:r>
            <a:r>
              <a:rPr lang="ru-RU" sz="3000">
                <a:latin typeface="Verdana" pitchFamily="34" charset="0"/>
              </a:rPr>
              <a:t>,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1000 </a:t>
            </a:r>
            <a:r>
              <a:rPr lang="ru-RU" sz="3000">
                <a:latin typeface="Verdana" pitchFamily="34" charset="0"/>
              </a:rPr>
              <a:t>и вообще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10</a:t>
            </a:r>
            <a:r>
              <a:rPr lang="ru-RU" sz="3000" b="1" baseline="30000">
                <a:solidFill>
                  <a:srgbClr val="C00000"/>
                </a:solidFill>
                <a:latin typeface="Verdana" pitchFamily="34" charset="0"/>
              </a:rPr>
              <a:t>n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в десятичные</a:t>
            </a:r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250825" y="4340225"/>
            <a:ext cx="8642350" cy="24018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</a:rPr>
              <a:t>Любую</a:t>
            </a:r>
            <a:r>
              <a:rPr lang="ru-RU" sz="3000">
                <a:latin typeface="Verdana" pitchFamily="34" charset="0"/>
              </a:rPr>
              <a:t> десятичную дробь</a:t>
            </a:r>
          </a:p>
          <a:p>
            <a:pPr algn="ctr"/>
            <a:r>
              <a:rPr lang="ru-RU" sz="3000">
                <a:latin typeface="Verdana" pitchFamily="34" charset="0"/>
              </a:rPr>
              <a:t>можно </a:t>
            </a:r>
            <a:r>
              <a:rPr lang="ru-RU" sz="3000" b="1">
                <a:latin typeface="Verdana" pitchFamily="34" charset="0"/>
              </a:rPr>
              <a:t>представить</a:t>
            </a:r>
          </a:p>
          <a:p>
            <a:pPr algn="ctr"/>
            <a:r>
              <a:rPr lang="ru-RU" sz="3000">
                <a:latin typeface="Verdana" pitchFamily="34" charset="0"/>
              </a:rPr>
              <a:t>в </a:t>
            </a:r>
            <a:r>
              <a:rPr lang="ru-RU" sz="3000" b="1">
                <a:latin typeface="Verdana" pitchFamily="34" charset="0"/>
              </a:rPr>
              <a:t>виде обыкновенной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 b="1">
                <a:latin typeface="Verdana" pitchFamily="34" charset="0"/>
              </a:rPr>
              <a:t>знаменатель</a:t>
            </a:r>
            <a:r>
              <a:rPr lang="ru-RU" sz="3000">
                <a:latin typeface="Verdana" pitchFamily="34" charset="0"/>
              </a:rPr>
              <a:t> которой</a:t>
            </a:r>
          </a:p>
          <a:p>
            <a:pPr algn="ctr"/>
            <a:r>
              <a:rPr lang="ru-RU" sz="3000" b="1">
                <a:latin typeface="Verdana" pitchFamily="34" charset="0"/>
              </a:rPr>
              <a:t>равен степени числа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10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1638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338" y="1989138"/>
            <a:ext cx="4756150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9700" y="4005263"/>
            <a:ext cx="6330950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17411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493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Зададимся вопросом: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Всякую ли обыкновенную дробь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можно представить в виде десятичной?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0825" y="28305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Для того чтобы это сделать,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нужно привести дробь к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знаменателю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равному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степени числа 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149725"/>
            <a:ext cx="8642350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10 представляется в виде произведения двух простых чисел – 2 и 5.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= 2 ·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18435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493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Зададимся вопросом: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Всякую ли обыкновенную дробь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можно представить в виде десятичной?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2852738"/>
            <a:ext cx="8642350" cy="37861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Любая степень числа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представляется в виде произведения степени числа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на такую же степень числа 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1000" b="1">
                <a:latin typeface="Verdana" pitchFamily="34" charset="0"/>
                <a:ea typeface="Verdana" pitchFamily="34" charset="0"/>
                <a:cs typeface="Verdana" pitchFamily="34" charset="0"/>
              </a:rPr>
              <a:t>--------------------------------------------------------------------------------------------------------------------------------------------</a:t>
            </a:r>
          </a:p>
          <a:p>
            <a:pPr algn="ctr"/>
            <a:r>
              <a:rPr lang="ru-RU" sz="2500" b="1">
                <a:solidFill>
                  <a:srgbClr val="9848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 baseline="300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 baseline="300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1000" b="1">
                <a:latin typeface="Verdana" pitchFamily="34" charset="0"/>
                <a:ea typeface="Verdana" pitchFamily="34" charset="0"/>
                <a:cs typeface="Verdana" pitchFamily="34" charset="0"/>
              </a:rPr>
              <a:t>--------------------------------------------------------------------------------------------------------------------------------------------</a:t>
            </a:r>
          </a:p>
          <a:p>
            <a:pPr algn="ctr"/>
            <a:r>
              <a:rPr lang="ru-RU" sz="2500" b="1">
                <a:solidFill>
                  <a:srgbClr val="9848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 baseline="300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 baseline="300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1000" b="1">
                <a:latin typeface="Verdana" pitchFamily="34" charset="0"/>
                <a:ea typeface="Verdana" pitchFamily="34" charset="0"/>
                <a:cs typeface="Verdana" pitchFamily="34" charset="0"/>
              </a:rPr>
              <a:t>--------------------------------------------------------------------------------------------------------------------------------------------</a:t>
            </a:r>
          </a:p>
          <a:p>
            <a:pPr algn="ctr"/>
            <a:r>
              <a:rPr lang="ru-RU" sz="2500" b="1">
                <a:solidFill>
                  <a:srgbClr val="9848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10000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 baseline="300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 baseline="300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19459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Пример</a:t>
            </a:r>
            <a:endParaRPr lang="ru-RU" sz="28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в десятичные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1844675"/>
            <a:ext cx="8642350" cy="39020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Рассмотрим дробь</a:t>
            </a: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           .</a:t>
            </a: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Сначала, умножив</a:t>
            </a:r>
          </a:p>
          <a:p>
            <a:pPr algn="ctr"/>
            <a:r>
              <a:rPr lang="ru-RU" sz="2500" b="1">
                <a:latin typeface="Verdana" pitchFamily="34" charset="0"/>
              </a:rPr>
              <a:t>числитель и знаменатель</a:t>
            </a:r>
          </a:p>
          <a:p>
            <a:pPr algn="ctr"/>
            <a:r>
              <a:rPr lang="ru-RU" sz="2500" b="1">
                <a:latin typeface="Verdana" pitchFamily="34" charset="0"/>
              </a:rPr>
              <a:t>на нужное натуральное число,</a:t>
            </a:r>
          </a:p>
          <a:p>
            <a:pPr algn="ctr"/>
            <a:r>
              <a:rPr lang="ru-RU" sz="2500" b="1">
                <a:latin typeface="Verdana" pitchFamily="34" charset="0"/>
              </a:rPr>
              <a:t>представим её в виде обыкновенной дроби, знаменатель которой</a:t>
            </a:r>
          </a:p>
          <a:p>
            <a:pPr algn="ctr"/>
            <a:r>
              <a:rPr lang="ru-RU" sz="2500" b="1">
                <a:latin typeface="Verdana" pitchFamily="34" charset="0"/>
              </a:rPr>
              <a:t>является степенью числа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10</a:t>
            </a:r>
            <a:r>
              <a:rPr lang="ru-RU" sz="2500" b="1">
                <a:latin typeface="Verdana" pitchFamily="34" charset="0"/>
              </a:rPr>
              <a:t>.</a:t>
            </a:r>
            <a:endParaRPr lang="ru-RU" sz="2500" b="1" baseline="30000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4178300" y="2222500"/>
            <a:ext cx="8255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35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4178300" y="2798763"/>
            <a:ext cx="8255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16</a:t>
            </a:r>
            <a:endParaRPr lang="en-US" sz="3500" b="1">
              <a:solidFill>
                <a:srgbClr val="0000FF"/>
              </a:solidFill>
              <a:latin typeface="Verdan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178300" y="2832100"/>
            <a:ext cx="8255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20483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1844675"/>
            <a:ext cx="8642350" cy="32464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можно разложить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простые множители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следующим образом: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мы умножим его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четыре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пятёрки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получим </a:t>
            </a:r>
            <a:r>
              <a:rPr lang="ru-RU" sz="2500" b="1">
                <a:solidFill>
                  <a:srgbClr val="9848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 baseline="30000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2150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Вывод</a:t>
            </a:r>
            <a:endParaRPr lang="ru-RU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21509" name="TextBox 10"/>
          <p:cNvSpPr txBox="1">
            <a:spLocks noChangeArrowheads="1"/>
          </p:cNvSpPr>
          <p:nvPr/>
        </p:nvSpPr>
        <p:spPr bwMode="auto">
          <a:xfrm>
            <a:off x="250825" y="1844675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Дробь</a:t>
            </a: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представить в виде десятичной.</a:t>
            </a:r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4178300" y="2222500"/>
            <a:ext cx="8255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4178300" y="2798763"/>
            <a:ext cx="8255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178300" y="2832100"/>
            <a:ext cx="8255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3" y="4052888"/>
            <a:ext cx="8640762" cy="960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Условие, при котором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 преобразование обыкновенной дроби в десятичную</a:t>
            </a:r>
          </a:p>
        </p:txBody>
      </p:sp>
      <p:sp>
        <p:nvSpPr>
          <p:cNvPr id="23555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</a:t>
            </a:r>
            <a:endParaRPr lang="ru-RU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6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 обыкновенных дробей</a:t>
            </a: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десятичные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0825" y="1989138"/>
            <a:ext cx="8642350" cy="33242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знаменатель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обыкновенной дроби </a:t>
            </a:r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имеет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других простых делителей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кроме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то эту дробь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представить в виде десятичной.</a:t>
            </a:r>
            <a:endParaRPr lang="ru-RU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609</Words>
  <Application>Microsoft Office PowerPoint</Application>
  <PresentationFormat>Экран (4:3)</PresentationFormat>
  <Paragraphs>205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243</cp:revision>
  <dcterms:created xsi:type="dcterms:W3CDTF">2012-12-15T11:02:59Z</dcterms:created>
  <dcterms:modified xsi:type="dcterms:W3CDTF">2013-12-11T05:04:36Z</dcterms:modified>
</cp:coreProperties>
</file>