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>
        <p:scale>
          <a:sx n="100" d="100"/>
          <a:sy n="100" d="100"/>
        </p:scale>
        <p:origin x="-72" y="1338"/>
      </p:cViewPr>
      <p:guideLst>
        <p:guide orient="horz" pos="261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1C5822-F5B0-4D0C-9962-EFF2A5EA0B6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2A3F174-430E-4E86-B8B4-F20FCC15B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EAE9-D9B8-4E85-9DF7-A6CFCE6768B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701B-7BF9-4DDB-AA07-780879AD7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7682A-4003-4922-BACF-60D292BAB46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A7395-BE8D-447C-A53D-B46823DA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DC300-F22A-4B57-9CCF-D40DA1BC40E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E9D2-C65C-4858-A124-19EDC724D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C9933-2002-4FD4-9FB0-743794D31E0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93F30-FEA7-49BA-8F19-4CC6D6189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EF77-046B-46C2-B2A6-ECAC9D4E55F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82A8-6231-4449-A14F-182D01FD8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D50D3-7AD3-4ECD-8E9D-5972C9C1793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117BA-3313-49C2-BB4D-C6F56D8CF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723CF-C828-4417-9779-F81317751128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54EC4-128D-4490-BEF5-7885071DD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52CB5-F524-4DA6-9029-3E0AE10560EB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0A605-E60F-42A6-8FD4-9A24FA914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6BFC-3D42-4D89-94D0-DC9B3EBD4B1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98BE3-5074-4083-816E-8E47A21F1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4753B-5E61-4CDC-9DE7-E198551F49E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9805-E73E-47C8-A811-71587B2503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01AA6-C01F-4BD3-89A8-6F344485392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89498-6500-4A9D-8FD5-8110DA9181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62D3E3-8390-461D-A3D8-85D69C33635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9E154A-2821-4E03-A84F-144ABFC24E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.3 Пропорции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IV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пропорций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Решить пропорцию:</a:t>
            </a: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250825" y="2573338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 1</a:t>
            </a:r>
          </a:p>
        </p:txBody>
      </p:sp>
      <p:pic>
        <p:nvPicPr>
          <p:cNvPr id="2355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1738" y="1384300"/>
            <a:ext cx="14859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3478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Первый способ решения пропорции заключается в использовании её основного свойства: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6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32088" y="3878263"/>
            <a:ext cx="3684587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4373563"/>
            <a:ext cx="18780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41763" y="5454650"/>
            <a:ext cx="12176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пропорций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Решить пропорцию:</a:t>
            </a:r>
          </a:p>
          <a:p>
            <a:pPr algn="ctr"/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250825" y="2573338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Способ 2</a:t>
            </a:r>
          </a:p>
        </p:txBody>
      </p:sp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1738" y="1384300"/>
            <a:ext cx="14859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Box 10"/>
          <p:cNvSpPr txBox="1">
            <a:spLocks noChangeArrowheads="1"/>
          </p:cNvSpPr>
          <p:nvPr/>
        </p:nvSpPr>
        <p:spPr bwMode="auto">
          <a:xfrm>
            <a:off x="250825" y="3068638"/>
            <a:ext cx="8642350" cy="3140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Второй способ решения данной пропорции – умножение обеих частей равенства на 4: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8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98850" y="3833813"/>
            <a:ext cx="21526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14775" y="5003800"/>
            <a:ext cx="13144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пропорций</a:t>
            </a:r>
          </a:p>
        </p:txBody>
      </p:sp>
      <p:sp>
        <p:nvSpPr>
          <p:cNvPr id="25604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2124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Если бы неизвестным был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не первый член пропорции, а какой-то другой,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то при решении пропорции вторым способом можно было бы переписать её в таком виде,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что неизвестный член стал бы первым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(используя свойства пропорций)</a:t>
            </a:r>
          </a:p>
        </p:txBody>
      </p:sp>
      <p:sp>
        <p:nvSpPr>
          <p:cNvPr id="25605" name="TextBox 11"/>
          <p:cNvSpPr txBox="1">
            <a:spLocks noChangeArrowheads="1"/>
          </p:cNvSpPr>
          <p:nvPr/>
        </p:nvSpPr>
        <p:spPr bwMode="auto">
          <a:xfrm>
            <a:off x="250825" y="3473450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Решить пропорцию: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37288" y="3743325"/>
            <a:ext cx="9048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Box 12"/>
          <p:cNvSpPr txBox="1">
            <a:spLocks noChangeArrowheads="1"/>
          </p:cNvSpPr>
          <p:nvPr/>
        </p:nvSpPr>
        <p:spPr bwMode="auto">
          <a:xfrm>
            <a:off x="250825" y="4527550"/>
            <a:ext cx="8642350" cy="22780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Поменяем местами 5 и </a:t>
            </a:r>
            <a:r>
              <a:rPr lang="ru-RU" sz="2200" i="1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получим пропорцию</a:t>
            </a: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Умножим обе части равенства на 6:</a:t>
            </a:r>
          </a:p>
          <a:p>
            <a:pPr algn="ctr"/>
            <a:endParaRPr lang="ru-RU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     , т. е.               или               . </a:t>
            </a:r>
          </a:p>
          <a:p>
            <a:pPr algn="ctr"/>
            <a:endParaRPr lang="ru-RU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67188" y="4868863"/>
            <a:ext cx="8461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2275" y="5949950"/>
            <a:ext cx="119697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6338" y="5949950"/>
            <a:ext cx="99695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45113" y="6129338"/>
            <a:ext cx="10715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2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662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663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 называется пропорцией?</a:t>
            </a:r>
          </a:p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Приведите несколько примеров пропорций.</a:t>
            </a:r>
          </a:p>
        </p:txBody>
      </p:sp>
      <p:sp>
        <p:nvSpPr>
          <p:cNvPr id="26631" name="TextBox 14"/>
          <p:cNvSpPr txBox="1">
            <a:spLocks noChangeArrowheads="1"/>
          </p:cNvSpPr>
          <p:nvPr/>
        </p:nvSpPr>
        <p:spPr bwMode="auto">
          <a:xfrm>
            <a:off x="250825" y="2528888"/>
            <a:ext cx="8640763" cy="7080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Что такое члены пропорции? Какие члены называют крайними, а какие средними?</a:t>
            </a:r>
          </a:p>
        </p:txBody>
      </p:sp>
      <p:sp>
        <p:nvSpPr>
          <p:cNvPr id="26632" name="TextBox 14"/>
          <p:cNvSpPr txBox="1">
            <a:spLocks noChangeArrowheads="1"/>
          </p:cNvSpPr>
          <p:nvPr/>
        </p:nvSpPr>
        <p:spPr bwMode="auto">
          <a:xfrm>
            <a:off x="250825" y="3290888"/>
            <a:ext cx="8640763" cy="10144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Как формулируется основное свойство пропорции?</a:t>
            </a:r>
          </a:p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Приведите все пропорции, которые могут быть получены из пропорции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100</a:t>
            </a:r>
            <a:r>
              <a:rPr lang="en-US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25</a:t>
            </a:r>
            <a:r>
              <a:rPr lang="en-US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200</a:t>
            </a:r>
            <a:r>
              <a:rPr lang="en-US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000" b="1">
                <a:latin typeface="Verdana" pitchFamily="34" charset="0"/>
                <a:ea typeface="Verdana" pitchFamily="34" charset="0"/>
                <a:cs typeface="Verdana" pitchFamily="34" charset="0"/>
              </a:rPr>
              <a:t>50</a:t>
            </a:r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3" name="TextBox 14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6634" name="TextBox 14"/>
          <p:cNvSpPr txBox="1">
            <a:spLocks noChangeArrowheads="1"/>
          </p:cNvSpPr>
          <p:nvPr/>
        </p:nvSpPr>
        <p:spPr bwMode="auto">
          <a:xfrm>
            <a:off x="250825" y="4348163"/>
            <a:ext cx="8640763" cy="19399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Решите пропорции:</a:t>
            </a:r>
          </a:p>
          <a:p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881063" y="5319713"/>
            <a:ext cx="495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3"/>
          <p:cNvSpPr txBox="1">
            <a:spLocks noChangeArrowheads="1"/>
          </p:cNvSpPr>
          <p:nvPr/>
        </p:nvSpPr>
        <p:spPr bwMode="auto">
          <a:xfrm>
            <a:off x="881063" y="4824413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lang="ru-RU" sz="25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7" name="TextBox 17"/>
          <p:cNvSpPr txBox="1">
            <a:spLocks noChangeArrowheads="1"/>
          </p:cNvSpPr>
          <p:nvPr/>
        </p:nvSpPr>
        <p:spPr bwMode="auto">
          <a:xfrm>
            <a:off x="881063" y="5337175"/>
            <a:ext cx="4953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38" name="TextBox 18"/>
          <p:cNvSpPr txBox="1">
            <a:spLocks noChangeArrowheads="1"/>
          </p:cNvSpPr>
          <p:nvPr/>
        </p:nvSpPr>
        <p:spPr bwMode="auto">
          <a:xfrm>
            <a:off x="1331913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736725" y="5319713"/>
            <a:ext cx="495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0" name="TextBox 24"/>
          <p:cNvSpPr txBox="1">
            <a:spLocks noChangeArrowheads="1"/>
          </p:cNvSpPr>
          <p:nvPr/>
        </p:nvSpPr>
        <p:spPr bwMode="auto">
          <a:xfrm>
            <a:off x="1736725" y="4824413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41" name="TextBox 25"/>
          <p:cNvSpPr txBox="1">
            <a:spLocks noChangeArrowheads="1"/>
          </p:cNvSpPr>
          <p:nvPr/>
        </p:nvSpPr>
        <p:spPr bwMode="auto">
          <a:xfrm>
            <a:off x="1736725" y="5337175"/>
            <a:ext cx="4953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681288" y="5319713"/>
            <a:ext cx="495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3" name="TextBox 28"/>
          <p:cNvSpPr txBox="1">
            <a:spLocks noChangeArrowheads="1"/>
          </p:cNvSpPr>
          <p:nvPr/>
        </p:nvSpPr>
        <p:spPr bwMode="auto">
          <a:xfrm>
            <a:off x="2681288" y="4824413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44" name="TextBox 29"/>
          <p:cNvSpPr txBox="1">
            <a:spLocks noChangeArrowheads="1"/>
          </p:cNvSpPr>
          <p:nvPr/>
        </p:nvSpPr>
        <p:spPr bwMode="auto">
          <a:xfrm>
            <a:off x="2681288" y="5337175"/>
            <a:ext cx="4953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45" name="TextBox 30"/>
          <p:cNvSpPr txBox="1">
            <a:spLocks noChangeArrowheads="1"/>
          </p:cNvSpPr>
          <p:nvPr/>
        </p:nvSpPr>
        <p:spPr bwMode="auto">
          <a:xfrm>
            <a:off x="3132138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536950" y="5319713"/>
            <a:ext cx="495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7" name="TextBox 32"/>
          <p:cNvSpPr txBox="1">
            <a:spLocks noChangeArrowheads="1"/>
          </p:cNvSpPr>
          <p:nvPr/>
        </p:nvSpPr>
        <p:spPr bwMode="auto">
          <a:xfrm>
            <a:off x="3536950" y="4824413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48" name="TextBox 33"/>
          <p:cNvSpPr txBox="1">
            <a:spLocks noChangeArrowheads="1"/>
          </p:cNvSpPr>
          <p:nvPr/>
        </p:nvSpPr>
        <p:spPr bwMode="auto">
          <a:xfrm>
            <a:off x="3536950" y="5337175"/>
            <a:ext cx="4953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lang="ru-RU" sz="25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527550" y="5319713"/>
            <a:ext cx="4937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0" name="TextBox 35"/>
          <p:cNvSpPr txBox="1">
            <a:spLocks noChangeArrowheads="1"/>
          </p:cNvSpPr>
          <p:nvPr/>
        </p:nvSpPr>
        <p:spPr bwMode="auto">
          <a:xfrm>
            <a:off x="4527550" y="4824413"/>
            <a:ext cx="493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51" name="TextBox 36"/>
          <p:cNvSpPr txBox="1">
            <a:spLocks noChangeArrowheads="1"/>
          </p:cNvSpPr>
          <p:nvPr/>
        </p:nvSpPr>
        <p:spPr bwMode="auto">
          <a:xfrm>
            <a:off x="4527550" y="5337175"/>
            <a:ext cx="493713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52" name="TextBox 37"/>
          <p:cNvSpPr txBox="1">
            <a:spLocks noChangeArrowheads="1"/>
          </p:cNvSpPr>
          <p:nvPr/>
        </p:nvSpPr>
        <p:spPr bwMode="auto">
          <a:xfrm>
            <a:off x="4976813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5381625" y="5319713"/>
            <a:ext cx="495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4" name="TextBox 39"/>
          <p:cNvSpPr txBox="1">
            <a:spLocks noChangeArrowheads="1"/>
          </p:cNvSpPr>
          <p:nvPr/>
        </p:nvSpPr>
        <p:spPr bwMode="auto">
          <a:xfrm>
            <a:off x="5381625" y="4824413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lang="ru-RU" sz="25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55" name="TextBox 40"/>
          <p:cNvSpPr txBox="1">
            <a:spLocks noChangeArrowheads="1"/>
          </p:cNvSpPr>
          <p:nvPr/>
        </p:nvSpPr>
        <p:spPr bwMode="auto">
          <a:xfrm>
            <a:off x="5381625" y="5337175"/>
            <a:ext cx="4953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6372225" y="5319713"/>
            <a:ext cx="4953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7" name="TextBox 42"/>
          <p:cNvSpPr txBox="1">
            <a:spLocks noChangeArrowheads="1"/>
          </p:cNvSpPr>
          <p:nvPr/>
        </p:nvSpPr>
        <p:spPr bwMode="auto">
          <a:xfrm>
            <a:off x="6372225" y="4824413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58" name="TextBox 43"/>
          <p:cNvSpPr txBox="1">
            <a:spLocks noChangeArrowheads="1"/>
          </p:cNvSpPr>
          <p:nvPr/>
        </p:nvSpPr>
        <p:spPr bwMode="auto">
          <a:xfrm>
            <a:off x="6372225" y="5337175"/>
            <a:ext cx="4953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x</a:t>
            </a:r>
            <a:endParaRPr lang="ru-RU" sz="25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59" name="TextBox 44"/>
          <p:cNvSpPr txBox="1">
            <a:spLocks noChangeArrowheads="1"/>
          </p:cNvSpPr>
          <p:nvPr/>
        </p:nvSpPr>
        <p:spPr bwMode="auto">
          <a:xfrm>
            <a:off x="6821488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7227888" y="5319713"/>
            <a:ext cx="49371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1" name="TextBox 46"/>
          <p:cNvSpPr txBox="1">
            <a:spLocks noChangeArrowheads="1"/>
          </p:cNvSpPr>
          <p:nvPr/>
        </p:nvSpPr>
        <p:spPr bwMode="auto">
          <a:xfrm>
            <a:off x="7137400" y="4824413"/>
            <a:ext cx="7207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62" name="TextBox 47"/>
          <p:cNvSpPr txBox="1">
            <a:spLocks noChangeArrowheads="1"/>
          </p:cNvSpPr>
          <p:nvPr/>
        </p:nvSpPr>
        <p:spPr bwMode="auto">
          <a:xfrm>
            <a:off x="7137400" y="5337175"/>
            <a:ext cx="7207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11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63" name="TextBox 48"/>
          <p:cNvSpPr txBox="1">
            <a:spLocks noChangeArrowheads="1"/>
          </p:cNvSpPr>
          <p:nvPr/>
        </p:nvSpPr>
        <p:spPr bwMode="auto">
          <a:xfrm>
            <a:off x="2097088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64" name="TextBox 49"/>
          <p:cNvSpPr txBox="1">
            <a:spLocks noChangeArrowheads="1"/>
          </p:cNvSpPr>
          <p:nvPr/>
        </p:nvSpPr>
        <p:spPr bwMode="auto">
          <a:xfrm>
            <a:off x="3941763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65" name="TextBox 50"/>
          <p:cNvSpPr txBox="1">
            <a:spLocks noChangeArrowheads="1"/>
          </p:cNvSpPr>
          <p:nvPr/>
        </p:nvSpPr>
        <p:spPr bwMode="auto">
          <a:xfrm>
            <a:off x="5741988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666" name="TextBox 51"/>
          <p:cNvSpPr txBox="1">
            <a:spLocks noChangeArrowheads="1"/>
          </p:cNvSpPr>
          <p:nvPr/>
        </p:nvSpPr>
        <p:spPr bwMode="auto">
          <a:xfrm>
            <a:off x="7632700" y="5067300"/>
            <a:ext cx="495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17081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Пропорция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это верное равенство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двух отношений.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 пропорции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994025"/>
            <a:ext cx="864235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Пропорция может быть записана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следующими способами:</a:t>
            </a:r>
          </a:p>
          <a:p>
            <a:pPr algn="ctr"/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>
                <a:latin typeface="Verdana" pitchFamily="34" charset="0"/>
                <a:ea typeface="Verdana" pitchFamily="34" charset="0"/>
                <a:cs typeface="Verdana" pitchFamily="34" charset="0"/>
              </a:rPr>
              <a:t>или</a:t>
            </a:r>
          </a:p>
          <a:p>
            <a:pPr algn="ctr"/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975100"/>
            <a:ext cx="24082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81588" y="3803650"/>
            <a:ext cx="12461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480536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Прочитать эти записи можно по-разному: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319713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«Отношение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равно отношению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832475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«Отношения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равны»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63357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относится 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как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относится 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  <a:endParaRPr lang="ru-RU" sz="20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954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Входящие в пропорцию четыре числа называются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членами пропорции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Члены пропорции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2300288"/>
            <a:ext cx="4411663" cy="37385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пропорции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</a:p>
          <a:p>
            <a:pPr algn="ctr"/>
            <a:endParaRPr lang="ru-RU" sz="10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числа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называются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крайними членами пропорции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числа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средними членами пропорции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51388" y="2678113"/>
            <a:ext cx="4141787" cy="29972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6825"/>
            <a:ext cx="8642350" cy="2800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Такие названия понятны из расположения чисел</a:t>
            </a:r>
          </a:p>
          <a:p>
            <a:pPr algn="ctr"/>
            <a:r>
              <a:rPr lang="ru-RU" sz="2200">
                <a:latin typeface="Verdana" pitchFamily="34" charset="0"/>
              </a:rPr>
              <a:t>при записи пропорции в виде</a:t>
            </a: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но они же используются и при записи пропорции в виде:</a:t>
            </a: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endParaRPr lang="ru-RU" sz="2200">
              <a:latin typeface="Verdana" pitchFamily="34" charset="0"/>
            </a:endParaRPr>
          </a:p>
          <a:p>
            <a:pPr algn="ctr"/>
            <a:endParaRPr lang="ru-RU" sz="2200">
              <a:latin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Пропорции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Члены пропорции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6050" y="3068638"/>
            <a:ext cx="124618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68675" y="2079625"/>
            <a:ext cx="24066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4103688"/>
            <a:ext cx="8642350" cy="2559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</a:rPr>
              <a:t>Названия «</a:t>
            </a:r>
            <a:r>
              <a:rPr lang="ru-RU" sz="2200" b="1">
                <a:latin typeface="Verdana" pitchFamily="34" charset="0"/>
              </a:rPr>
              <a:t>крайние члены</a:t>
            </a:r>
            <a:r>
              <a:rPr lang="ru-RU" sz="2200">
                <a:latin typeface="Verdana" pitchFamily="34" charset="0"/>
              </a:rPr>
              <a:t>» и «</a:t>
            </a:r>
            <a:r>
              <a:rPr lang="ru-RU" sz="2200" b="1">
                <a:latin typeface="Verdana" pitchFamily="34" charset="0"/>
              </a:rPr>
              <a:t>средние члены</a:t>
            </a:r>
            <a:r>
              <a:rPr lang="ru-RU" sz="2200">
                <a:latin typeface="Verdana" pitchFamily="34" charset="0"/>
              </a:rPr>
              <a:t>» относительны, достаточно записать пропорцию в обратном порядке (справа налево), как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3200" b="1" i="1">
                <a:solidFill>
                  <a:srgbClr val="0000FF"/>
                </a:solidFill>
                <a:latin typeface="Verdana" pitchFamily="34" charset="0"/>
              </a:rPr>
              <a:t>с</a:t>
            </a:r>
            <a:r>
              <a:rPr lang="ru-RU" sz="3200" b="1">
                <a:latin typeface="Verdana" pitchFamily="34" charset="0"/>
              </a:rPr>
              <a:t> :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d</a:t>
            </a:r>
            <a:r>
              <a:rPr lang="ru-RU" sz="3200" b="1">
                <a:latin typeface="Verdana" pitchFamily="34" charset="0"/>
              </a:rPr>
              <a:t> =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</a:rPr>
              <a:t>a</a:t>
            </a:r>
            <a:r>
              <a:rPr lang="ru-RU" sz="3200" b="1">
                <a:latin typeface="Verdana" pitchFamily="34" charset="0"/>
              </a:rPr>
              <a:t> : </a:t>
            </a:r>
            <a:r>
              <a:rPr lang="ru-RU" sz="3200" b="1" i="1">
                <a:solidFill>
                  <a:srgbClr val="0000FF"/>
                </a:solidFill>
                <a:latin typeface="Verdana" pitchFamily="34" charset="0"/>
              </a:rPr>
              <a:t>b</a:t>
            </a:r>
            <a:r>
              <a:rPr lang="ru-RU" sz="3200">
                <a:latin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и бывшие крайние члены становятся средними,</a:t>
            </a:r>
          </a:p>
          <a:p>
            <a:pPr algn="ctr"/>
            <a:r>
              <a:rPr lang="ru-RU" sz="2200">
                <a:latin typeface="Verdana" pitchFamily="34" charset="0"/>
              </a:rPr>
              <a:t>и наоборот.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71588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В пропорции</a:t>
            </a:r>
          </a:p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произведение крайних членов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равно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произведению средних членов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Основное свойство пропорции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3563938"/>
            <a:ext cx="8642350" cy="3032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 пропорции</a:t>
            </a:r>
          </a:p>
          <a:p>
            <a:pPr algn="ctr"/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основное свойство часто формулируют так: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произведения членов пропорции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крест-накрест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равны между собой.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41763" y="4113213"/>
            <a:ext cx="124618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250825" y="1271588"/>
            <a:ext cx="8642350" cy="4956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Из основного свойства пропорции</a:t>
            </a:r>
          </a:p>
          <a:p>
            <a:pPr algn="ctr"/>
            <a:endParaRPr lang="en-US" sz="1000" b="1" i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3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en-US" sz="3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</a:p>
          <a:p>
            <a:pPr algn="ctr"/>
            <a:endParaRPr lang="ru-RU" sz="1000" b="1" i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следует, что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 каждой пропорции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переставить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а) крайние члены;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б) средние члены;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в) крайние на место средних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и наоборот,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получив при этом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новые пропорции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945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1946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пропорции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4"/>
          <p:cNvSpPr txBox="1">
            <a:spLocks noChangeArrowheads="1"/>
          </p:cNvSpPr>
          <p:nvPr/>
        </p:nvSpPr>
        <p:spPr bwMode="auto">
          <a:xfrm>
            <a:off x="250825" y="127158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pic>
        <p:nvPicPr>
          <p:cNvPr id="2048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пропорции</a:t>
            </a:r>
          </a:p>
        </p:txBody>
      </p:sp>
      <p:sp>
        <p:nvSpPr>
          <p:cNvPr id="20485" name="TextBox 5"/>
          <p:cNvSpPr txBox="1">
            <a:spLocks noChangeArrowheads="1"/>
          </p:cNvSpPr>
          <p:nvPr/>
        </p:nvSpPr>
        <p:spPr bwMode="auto">
          <a:xfrm>
            <a:off x="250825" y="1808163"/>
            <a:ext cx="8642350" cy="5018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Поменяем местами крайние члены пропорции, получим: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Поменяем в первой пропорции средние члены, получим: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3)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Снова возьмём пропорцию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Переставим в ней крайние члены на место средних и наоборот, получим обратную пропорцию: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4)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>
                <a:latin typeface="Verdana" pitchFamily="34" charset="0"/>
                <a:ea typeface="Verdana" pitchFamily="34" charset="0"/>
                <a:cs typeface="Verdana" pitchFamily="34" charset="0"/>
              </a:rPr>
              <a:t>Можно составить ещё четыре пропорции: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          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</a:t>
            </a:r>
            <a:endParaRPr lang="ru-RU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пропорции</a:t>
            </a: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551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ru-RU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ru-RU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endParaRPr lang="ru-RU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ru-RU" sz="4400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</a:t>
            </a:r>
            <a:r>
              <a:rPr lang="ru-RU" sz="4400" b="1" i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4400" b="1" i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en-US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endParaRPr lang="ru-RU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en-US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44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44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en-US" sz="44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endParaRPr lang="ru-RU" sz="4400" b="1" i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242888"/>
            <a:ext cx="313213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Пропорции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Решение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пропорций</a:t>
            </a:r>
          </a:p>
        </p:txBody>
      </p:sp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250825" y="1268413"/>
            <a:ext cx="8642350" cy="471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Наиболее распространённая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задача на пропорцию: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найти неизвестный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член пропорции,</a:t>
            </a:r>
            <a:endParaRPr lang="en-US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остальные три её члена известны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Чаще всего это формулируют</a:t>
            </a:r>
            <a:r>
              <a:rPr lang="en-US" sz="3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так: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Решить пропорцию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519</Words>
  <Application>Microsoft Office PowerPoint</Application>
  <PresentationFormat>Экран (4:3)</PresentationFormat>
  <Paragraphs>196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144</cp:revision>
  <dcterms:created xsi:type="dcterms:W3CDTF">2012-12-15T11:02:59Z</dcterms:created>
  <dcterms:modified xsi:type="dcterms:W3CDTF">2013-12-11T04:31:04Z</dcterms:modified>
</cp:coreProperties>
</file>