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6" r:id="rId2"/>
    <p:sldId id="267" r:id="rId3"/>
    <p:sldId id="269" r:id="rId4"/>
    <p:sldId id="270" r:id="rId5"/>
    <p:sldId id="272" r:id="rId6"/>
    <p:sldId id="273" r:id="rId7"/>
    <p:sldId id="274" r:id="rId8"/>
    <p:sldId id="275" r:id="rId9"/>
    <p:sldId id="276" r:id="rId10"/>
    <p:sldId id="277" r:id="rId11"/>
    <p:sldId id="278" r:id="rId12"/>
    <p:sldId id="279" r:id="rId13"/>
    <p:sldId id="280" r:id="rId14"/>
    <p:sldId id="281" r:id="rId15"/>
    <p:sldId id="282" r:id="rId16"/>
    <p:sldId id="283" r:id="rId17"/>
    <p:sldId id="284" r:id="rId18"/>
    <p:sldId id="285" r:id="rId19"/>
    <p:sldId id="286" r:id="rId20"/>
    <p:sldId id="266" r:id="rId21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800000"/>
    <a:srgbClr val="0F4D10"/>
    <a:srgbClr val="008000"/>
    <a:srgbClr val="151515"/>
    <a:srgbClr val="242424"/>
    <a:srgbClr val="000000"/>
    <a:srgbClr val="444444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945" autoAdjust="0"/>
    <p:restoredTop sz="94556" autoAdjust="0"/>
  </p:normalViewPr>
  <p:slideViewPr>
    <p:cSldViewPr>
      <p:cViewPr varScale="1">
        <p:scale>
          <a:sx n="69" d="100"/>
          <a:sy n="69" d="100"/>
        </p:scale>
        <p:origin x="-780" y="-90"/>
      </p:cViewPr>
      <p:guideLst>
        <p:guide orient="horz" pos="3663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46085125" cy="4608512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EC2B642B-3F6B-4393-B43D-F298E23D2A2D}" type="datetimeFigureOut">
              <a:rPr lang="ru-RU"/>
              <a:pPr>
                <a:defRPr/>
              </a:pPr>
              <a:t>20.01.2014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DC89FCEE-73CB-4C09-AB85-81DE327C788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2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30723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4363A54-C3CE-49D5-BCF8-5FF48FADE492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16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0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32771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DCA8F68-977B-44A3-A54A-1AABFA4C1A28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17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8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34819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2AC737AE-4C9E-448E-B000-D5B6EB4B84F7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18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6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36867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8870F04F-EBF6-484F-83C5-1E6C57EF9437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19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6EC2E3-F469-47DA-8CCD-E0EBE7D27D84}" type="datetimeFigureOut">
              <a:rPr lang="ru-RU"/>
              <a:pPr>
                <a:defRPr/>
              </a:pPr>
              <a:t>20.01.2014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933CC6-81B0-478A-91A5-16D0F3F2F74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396C42-366D-49CC-8169-30643FD6B5D9}" type="datetimeFigureOut">
              <a:rPr lang="ru-RU"/>
              <a:pPr>
                <a:defRPr/>
              </a:pPr>
              <a:t>20.01.2014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92D321-9BF8-4D70-9222-F354D34935F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2502D4-1C96-40D1-BD9F-182139E60376}" type="datetimeFigureOut">
              <a:rPr lang="ru-RU"/>
              <a:pPr>
                <a:defRPr/>
              </a:pPr>
              <a:t>20.01.2014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4B0F1A-2CE6-4EB8-8C02-0ADD17768E2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26A117-F6E8-4222-98E1-65FE3D93741B}" type="datetimeFigureOut">
              <a:rPr lang="ru-RU"/>
              <a:pPr>
                <a:defRPr/>
              </a:pPr>
              <a:t>20.01.2014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0B0BAB-C93A-4D07-A958-EE49F38CFF0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49BFCE-D1AE-4A69-8DF4-F1B8850D6893}" type="datetimeFigureOut">
              <a:rPr lang="ru-RU"/>
              <a:pPr>
                <a:defRPr/>
              </a:pPr>
              <a:t>20.01.2014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2E4085-36EA-4255-8839-8798D7A0BCB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79EBDD-4651-4FC3-B7A9-B2E1F1452321}" type="datetimeFigureOut">
              <a:rPr lang="ru-RU"/>
              <a:pPr>
                <a:defRPr/>
              </a:pPr>
              <a:t>20.01.2014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09F7E2-E624-4D10-8DC8-7F439E1F574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697D1A-6108-439B-8F37-F03F4E4CF525}" type="datetimeFigureOut">
              <a:rPr lang="ru-RU"/>
              <a:pPr>
                <a:defRPr/>
              </a:pPr>
              <a:t>20.01.2014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E8C197-1B6E-4700-8449-9ACF741A763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4A9604-B766-4F5A-859E-7B0636AF817B}" type="datetimeFigureOut">
              <a:rPr lang="ru-RU"/>
              <a:pPr>
                <a:defRPr/>
              </a:pPr>
              <a:t>20.01.2014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3F7BCD-DDE8-492A-9C11-CE200A8A98C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D8E1F6-814E-422D-A617-C5CCD050720C}" type="datetimeFigureOut">
              <a:rPr lang="ru-RU"/>
              <a:pPr>
                <a:defRPr/>
              </a:pPr>
              <a:t>20.01.2014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944D37-6431-40D1-94A6-76D12809E28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F14589-796C-4FCD-B55A-A8BC49248608}" type="datetimeFigureOut">
              <a:rPr lang="ru-RU"/>
              <a:pPr>
                <a:defRPr/>
              </a:pPr>
              <a:t>20.01.2014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B0DD8E-71D8-40BA-B30C-BC3C74DDFDB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A3573C-C47D-48B9-B74D-0A0B791802B4}" type="datetimeFigureOut">
              <a:rPr lang="ru-RU"/>
              <a:pPr>
                <a:defRPr/>
              </a:pPr>
              <a:t>20.01.2014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6734DD-F644-40CF-BE69-BF4DA582711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C63320C5-4EE9-463D-B577-666ECF368E14}" type="datetimeFigureOut">
              <a:rPr lang="ru-RU"/>
              <a:pPr>
                <a:defRPr/>
              </a:pPr>
              <a:t>20.01.2014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8B11C2D-5E20-4BC2-8EFF-107474E2C51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png"/><Relationship Id="rId4" Type="http://schemas.openxmlformats.org/officeDocument/2006/relationships/image" Target="../media/image16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.png"/><Relationship Id="rId5" Type="http://schemas.openxmlformats.org/officeDocument/2006/relationships/image" Target="../media/image18.png"/><Relationship Id="rId4" Type="http://schemas.openxmlformats.org/officeDocument/2006/relationships/image" Target="../media/image19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extBox 3"/>
          <p:cNvSpPr txBox="1">
            <a:spLocks noChangeArrowheads="1"/>
          </p:cNvSpPr>
          <p:nvPr/>
        </p:nvSpPr>
        <p:spPr bwMode="auto">
          <a:xfrm>
            <a:off x="0" y="3578225"/>
            <a:ext cx="9144000" cy="549275"/>
          </a:xfrm>
          <a:prstGeom prst="rect">
            <a:avLst/>
          </a:prstGeom>
          <a:solidFill>
            <a:schemeClr val="bg1">
              <a:alpha val="7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000" b="1">
                <a:solidFill>
                  <a:srgbClr val="151515"/>
                </a:solidFill>
                <a:latin typeface="Verdana" pitchFamily="34" charset="0"/>
              </a:rPr>
              <a:t>9</a:t>
            </a:r>
            <a:r>
              <a:rPr lang="ru-RU" sz="3000" b="1">
                <a:solidFill>
                  <a:srgbClr val="151515"/>
                </a:solidFill>
                <a:latin typeface="Verdana" pitchFamily="34" charset="0"/>
              </a:rPr>
              <a:t>.</a:t>
            </a:r>
            <a:r>
              <a:rPr lang="en-US" sz="3000" b="1">
                <a:solidFill>
                  <a:srgbClr val="151515"/>
                </a:solidFill>
                <a:latin typeface="Verdana" pitchFamily="34" charset="0"/>
              </a:rPr>
              <a:t>1.</a:t>
            </a:r>
            <a:r>
              <a:rPr lang="ru-RU" sz="3000" b="1">
                <a:solidFill>
                  <a:srgbClr val="151515"/>
                </a:solidFill>
                <a:latin typeface="Verdana" pitchFamily="34" charset="0"/>
              </a:rPr>
              <a:t> Геометрия на клетчатой бумаге</a:t>
            </a:r>
          </a:p>
        </p:txBody>
      </p:sp>
      <p:sp>
        <p:nvSpPr>
          <p:cNvPr id="14338" name="TextBox 10"/>
          <p:cNvSpPr txBox="1">
            <a:spLocks noChangeArrowheads="1"/>
          </p:cNvSpPr>
          <p:nvPr/>
        </p:nvSpPr>
        <p:spPr bwMode="auto">
          <a:xfrm>
            <a:off x="0" y="6334125"/>
            <a:ext cx="20510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400" b="1">
                <a:solidFill>
                  <a:srgbClr val="0F4D10"/>
                </a:solidFill>
                <a:latin typeface="Verdana" pitchFamily="34" charset="0"/>
              </a:rPr>
              <a:t>Школа 2100</a:t>
            </a:r>
          </a:p>
          <a:p>
            <a:r>
              <a:rPr lang="en-US" sz="1400" b="1">
                <a:solidFill>
                  <a:srgbClr val="0F4D10"/>
                </a:solidFill>
                <a:latin typeface="Verdana" pitchFamily="34" charset="0"/>
              </a:rPr>
              <a:t>school2100.ru</a:t>
            </a:r>
            <a:endParaRPr lang="ru-RU" sz="1400" b="1">
              <a:solidFill>
                <a:srgbClr val="0F4D10"/>
              </a:solidFill>
              <a:latin typeface="Verdana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0" y="9525"/>
            <a:ext cx="3132138" cy="827088"/>
          </a:xfrm>
          <a:prstGeom prst="snip2DiagRect">
            <a:avLst/>
          </a:prstGeom>
          <a:solidFill>
            <a:schemeClr val="bg1">
              <a:alpha val="60000"/>
            </a:schemeClr>
          </a:solidFill>
        </p:spPr>
        <p:txBody>
          <a:bodyPr anchor="ctr">
            <a:spAutoFit/>
          </a:bodyPr>
          <a:lstStyle/>
          <a:p>
            <a:pPr algn="ctr"/>
            <a:r>
              <a:rPr lang="ru-RU" sz="1300" b="1">
                <a:solidFill>
                  <a:srgbClr val="151515"/>
                </a:solidFill>
                <a:latin typeface="Verdana" pitchFamily="34" charset="0"/>
              </a:rPr>
              <a:t>Презентация для учебника</a:t>
            </a:r>
          </a:p>
          <a:p>
            <a:pPr algn="ctr"/>
            <a:r>
              <a:rPr lang="ru-RU" sz="1300" b="1">
                <a:solidFill>
                  <a:srgbClr val="151515"/>
                </a:solidFill>
                <a:latin typeface="Verdana" pitchFamily="34" charset="0"/>
              </a:rPr>
              <a:t>Козлова С. А., Рубин А. Г.</a:t>
            </a:r>
          </a:p>
          <a:p>
            <a:pPr algn="ctr"/>
            <a:r>
              <a:rPr lang="ru-RU" sz="1300" b="1">
                <a:solidFill>
                  <a:srgbClr val="151515"/>
                </a:solidFill>
                <a:latin typeface="Verdana" pitchFamily="34" charset="0"/>
              </a:rPr>
              <a:t>«Математика, </a:t>
            </a:r>
            <a:r>
              <a:rPr lang="en-US" sz="1300" b="1">
                <a:solidFill>
                  <a:srgbClr val="151515"/>
                </a:solidFill>
                <a:latin typeface="Verdana" pitchFamily="34" charset="0"/>
              </a:rPr>
              <a:t>6</a:t>
            </a:r>
            <a:r>
              <a:rPr lang="ru-RU" sz="1300" b="1">
                <a:solidFill>
                  <a:srgbClr val="151515"/>
                </a:solidFill>
                <a:latin typeface="Verdana" pitchFamily="34" charset="0"/>
              </a:rPr>
              <a:t> класс. Ч. </a:t>
            </a:r>
            <a:r>
              <a:rPr lang="en-US" sz="1300" b="1">
                <a:solidFill>
                  <a:srgbClr val="151515"/>
                </a:solidFill>
                <a:latin typeface="Verdana" pitchFamily="34" charset="0"/>
              </a:rPr>
              <a:t>2</a:t>
            </a:r>
            <a:r>
              <a:rPr lang="ru-RU" sz="1300" b="1">
                <a:solidFill>
                  <a:srgbClr val="151515"/>
                </a:solidFill>
                <a:latin typeface="Verdana" pitchFamily="34" charset="0"/>
              </a:rPr>
              <a:t>»</a:t>
            </a:r>
          </a:p>
        </p:txBody>
      </p:sp>
      <p:sp>
        <p:nvSpPr>
          <p:cNvPr id="14340" name="TextBox 5"/>
          <p:cNvSpPr txBox="1">
            <a:spLocks noChangeArrowheads="1"/>
          </p:cNvSpPr>
          <p:nvPr/>
        </p:nvSpPr>
        <p:spPr bwMode="auto">
          <a:xfrm>
            <a:off x="0" y="2484438"/>
            <a:ext cx="9144000" cy="1006475"/>
          </a:xfrm>
          <a:prstGeom prst="rect">
            <a:avLst/>
          </a:prstGeom>
          <a:solidFill>
            <a:schemeClr val="bg1">
              <a:alpha val="7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000" b="1">
                <a:solidFill>
                  <a:srgbClr val="151515"/>
                </a:solidFill>
                <a:latin typeface="Verdana" pitchFamily="34" charset="0"/>
              </a:rPr>
              <a:t>ГЛАВА </a:t>
            </a:r>
            <a:r>
              <a:rPr lang="en-US" sz="3000" b="1">
                <a:solidFill>
                  <a:srgbClr val="151515"/>
                </a:solidFill>
                <a:latin typeface="Verdana" pitchFamily="34" charset="0"/>
              </a:rPr>
              <a:t>IX.  </a:t>
            </a:r>
            <a:r>
              <a:rPr lang="ru-RU" sz="3000" b="1">
                <a:solidFill>
                  <a:srgbClr val="151515"/>
                </a:solidFill>
                <a:latin typeface="Verdana" pitchFamily="34" charset="0"/>
              </a:rPr>
              <a:t>ГЕОМЕТРИЧЕСКИЕ</a:t>
            </a:r>
            <a:endParaRPr lang="en-US" sz="3000" b="1">
              <a:solidFill>
                <a:srgbClr val="151515"/>
              </a:solidFill>
              <a:latin typeface="Verdana" pitchFamily="34" charset="0"/>
            </a:endParaRPr>
          </a:p>
          <a:p>
            <a:pPr algn="ctr"/>
            <a:r>
              <a:rPr lang="ru-RU" sz="3000" b="1">
                <a:solidFill>
                  <a:srgbClr val="151515"/>
                </a:solidFill>
                <a:latin typeface="Verdana" pitchFamily="34" charset="0"/>
              </a:rPr>
              <a:t>И КОМБИНАТОРНЫЕ ЗАДАЧИ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3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554" name="TextBox 7"/>
          <p:cNvSpPr txBox="1">
            <a:spLocks noChangeArrowheads="1"/>
          </p:cNvSpPr>
          <p:nvPr/>
        </p:nvSpPr>
        <p:spPr bwMode="auto">
          <a:xfrm>
            <a:off x="0" y="134938"/>
            <a:ext cx="3132138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Геометрия</a:t>
            </a:r>
            <a:endParaRPr lang="en-US" b="1">
              <a:solidFill>
                <a:srgbClr val="151515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на клетчатой бумаге</a:t>
            </a:r>
          </a:p>
        </p:txBody>
      </p:sp>
      <p:sp>
        <p:nvSpPr>
          <p:cNvPr id="23555" name="TextBox 9"/>
          <p:cNvSpPr txBox="1">
            <a:spLocks noChangeArrowheads="1"/>
          </p:cNvSpPr>
          <p:nvPr/>
        </p:nvSpPr>
        <p:spPr bwMode="auto">
          <a:xfrm>
            <a:off x="3132138" y="28575"/>
            <a:ext cx="6011862" cy="860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Площадь треугольника</a:t>
            </a:r>
            <a:endParaRPr lang="en-US" sz="2500" b="1">
              <a:solidFill>
                <a:srgbClr val="151515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с вершинами в узлах</a:t>
            </a:r>
          </a:p>
        </p:txBody>
      </p:sp>
      <p:sp>
        <p:nvSpPr>
          <p:cNvPr id="23556" name="TextBox 13"/>
          <p:cNvSpPr txBox="1">
            <a:spLocks noChangeArrowheads="1"/>
          </p:cNvSpPr>
          <p:nvPr/>
        </p:nvSpPr>
        <p:spPr bwMode="auto">
          <a:xfrm>
            <a:off x="250825" y="1268413"/>
            <a:ext cx="8642350" cy="43180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200" b="1">
                <a:solidFill>
                  <a:srgbClr val="8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Задача </a:t>
            </a:r>
            <a:r>
              <a:rPr lang="en-US" sz="2200" b="1">
                <a:solidFill>
                  <a:srgbClr val="8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2</a:t>
            </a:r>
            <a:endParaRPr lang="ru-RU" sz="2200" b="1">
              <a:solidFill>
                <a:srgbClr val="80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23557" name="TextBox 8"/>
          <p:cNvSpPr txBox="1">
            <a:spLocks noChangeArrowheads="1"/>
          </p:cNvSpPr>
          <p:nvPr/>
        </p:nvSpPr>
        <p:spPr bwMode="auto">
          <a:xfrm>
            <a:off x="250825" y="1719263"/>
            <a:ext cx="8642350" cy="430212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Найти площадь треугольника с вершинами в узлах.</a:t>
            </a: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250825" y="2168525"/>
            <a:ext cx="8642350" cy="163195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000" b="1">
                <a:solidFill>
                  <a:srgbClr val="8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Случай 2</a:t>
            </a:r>
            <a:r>
              <a:rPr lang="ru-RU" sz="2000">
                <a:latin typeface="Verdana" pitchFamily="34" charset="0"/>
                <a:ea typeface="Verdana" pitchFamily="34" charset="0"/>
                <a:cs typeface="Verdana" pitchFamily="34" charset="0"/>
              </a:rPr>
              <a:t>: Ни одна из сторон треугольника не лежит</a:t>
            </a:r>
          </a:p>
          <a:p>
            <a:pPr algn="ctr"/>
            <a:r>
              <a:rPr lang="ru-RU" sz="2000">
                <a:latin typeface="Verdana" pitchFamily="34" charset="0"/>
                <a:ea typeface="Verdana" pitchFamily="34" charset="0"/>
                <a:cs typeface="Verdana" pitchFamily="34" charset="0"/>
              </a:rPr>
              <a:t>на прямой разметки, но его можно заключить в прямоугольник</a:t>
            </a:r>
          </a:p>
          <a:p>
            <a:pPr algn="ctr"/>
            <a:r>
              <a:rPr lang="ru-RU" sz="2000">
                <a:latin typeface="Verdana" pitchFamily="34" charset="0"/>
                <a:ea typeface="Verdana" pitchFamily="34" charset="0"/>
                <a:cs typeface="Verdana" pitchFamily="34" charset="0"/>
              </a:rPr>
              <a:t>со сторонами, лежащими на прямых разметки, так,</a:t>
            </a:r>
          </a:p>
          <a:p>
            <a:pPr algn="ctr"/>
            <a:r>
              <a:rPr lang="ru-RU" sz="2000">
                <a:latin typeface="Verdana" pitchFamily="34" charset="0"/>
                <a:ea typeface="Verdana" pitchFamily="34" charset="0"/>
                <a:cs typeface="Verdana" pitchFamily="34" charset="0"/>
              </a:rPr>
              <a:t>чтобы вершины треугольника лежали на сторонах прямоугольника или в вершинах прямоугольника.</a:t>
            </a: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250825" y="3833813"/>
            <a:ext cx="6300788" cy="769937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На чертеже треугольник </a:t>
            </a:r>
            <a:r>
              <a:rPr lang="ru-RU" sz="2200" b="1" i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АВС</a:t>
            </a:r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 заключён</a:t>
            </a:r>
          </a:p>
          <a:p>
            <a:pPr algn="ctr"/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таким образом в прямоугольник </a:t>
            </a:r>
            <a:r>
              <a:rPr lang="ru-RU" sz="2200" b="1" i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MNKC</a:t>
            </a:r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653213" y="3833813"/>
            <a:ext cx="2239962" cy="2684462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/>
            <a:ext uri="{91240B29-F687-4F45-9708-019B960494DF}"/>
          </a:extLst>
        </p:spPr>
      </p:pic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250825" y="4643438"/>
            <a:ext cx="6300788" cy="2124075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Для нахождения</a:t>
            </a:r>
          </a:p>
          <a:p>
            <a:pPr algn="ctr"/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площади треугольника </a:t>
            </a:r>
            <a:r>
              <a:rPr lang="ru-RU" sz="2200" b="1" i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АВС</a:t>
            </a:r>
            <a:endParaRPr lang="ru-RU" sz="22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нужно из площади</a:t>
            </a:r>
          </a:p>
          <a:p>
            <a:pPr algn="ctr"/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прямоугольника </a:t>
            </a:r>
            <a:r>
              <a:rPr lang="ru-RU" sz="2200" b="1" i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MNKC</a:t>
            </a:r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 вычесть</a:t>
            </a:r>
          </a:p>
          <a:p>
            <a:pPr algn="ctr"/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площади прямоугольных треугольников </a:t>
            </a:r>
            <a:r>
              <a:rPr lang="ru-RU" sz="2200" b="1" i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ANB</a:t>
            </a:r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, </a:t>
            </a:r>
            <a:r>
              <a:rPr lang="ru-RU" sz="2200" b="1" i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BKC</a:t>
            </a:r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 и </a:t>
            </a:r>
            <a:r>
              <a:rPr lang="ru-RU" sz="2200" b="1" i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AМС</a:t>
            </a:r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  <p:bldP spid="1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7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578" name="TextBox 7"/>
          <p:cNvSpPr txBox="1">
            <a:spLocks noChangeArrowheads="1"/>
          </p:cNvSpPr>
          <p:nvPr/>
        </p:nvSpPr>
        <p:spPr bwMode="auto">
          <a:xfrm>
            <a:off x="0" y="134938"/>
            <a:ext cx="3132138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Геометрия</a:t>
            </a:r>
            <a:endParaRPr lang="en-US" b="1">
              <a:solidFill>
                <a:srgbClr val="151515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на клетчатой бумаге</a:t>
            </a:r>
          </a:p>
        </p:txBody>
      </p:sp>
      <p:sp>
        <p:nvSpPr>
          <p:cNvPr id="24579" name="TextBox 9"/>
          <p:cNvSpPr txBox="1">
            <a:spLocks noChangeArrowheads="1"/>
          </p:cNvSpPr>
          <p:nvPr/>
        </p:nvSpPr>
        <p:spPr bwMode="auto">
          <a:xfrm>
            <a:off x="3132138" y="28575"/>
            <a:ext cx="6011862" cy="860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Площадь треугольника</a:t>
            </a:r>
            <a:endParaRPr lang="en-US" sz="2500" b="1">
              <a:solidFill>
                <a:srgbClr val="151515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с вершинами в узлах</a:t>
            </a:r>
          </a:p>
        </p:txBody>
      </p:sp>
      <p:sp>
        <p:nvSpPr>
          <p:cNvPr id="24580" name="TextBox 13"/>
          <p:cNvSpPr txBox="1">
            <a:spLocks noChangeArrowheads="1"/>
          </p:cNvSpPr>
          <p:nvPr/>
        </p:nvSpPr>
        <p:spPr bwMode="auto">
          <a:xfrm>
            <a:off x="250825" y="1268413"/>
            <a:ext cx="8642350" cy="43180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200" b="1">
                <a:solidFill>
                  <a:srgbClr val="8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Задача </a:t>
            </a:r>
            <a:r>
              <a:rPr lang="en-US" sz="2200" b="1">
                <a:solidFill>
                  <a:srgbClr val="8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2</a:t>
            </a:r>
            <a:endParaRPr lang="ru-RU" sz="2200" b="1">
              <a:solidFill>
                <a:srgbClr val="80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24581" name="TextBox 8"/>
          <p:cNvSpPr txBox="1">
            <a:spLocks noChangeArrowheads="1"/>
          </p:cNvSpPr>
          <p:nvPr/>
        </p:nvSpPr>
        <p:spPr bwMode="auto">
          <a:xfrm>
            <a:off x="250825" y="1719263"/>
            <a:ext cx="8642350" cy="430212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Найти площадь треугольника с вершинами в узлах.</a:t>
            </a:r>
          </a:p>
        </p:txBody>
      </p:sp>
      <p:sp>
        <p:nvSpPr>
          <p:cNvPr id="24582" name="TextBox 11"/>
          <p:cNvSpPr txBox="1">
            <a:spLocks noChangeArrowheads="1"/>
          </p:cNvSpPr>
          <p:nvPr/>
        </p:nvSpPr>
        <p:spPr bwMode="auto">
          <a:xfrm>
            <a:off x="250825" y="2168525"/>
            <a:ext cx="8642350" cy="163195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000" b="1">
                <a:solidFill>
                  <a:srgbClr val="8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Случай 2</a:t>
            </a:r>
            <a:r>
              <a:rPr lang="ru-RU" sz="2000">
                <a:latin typeface="Verdana" pitchFamily="34" charset="0"/>
                <a:ea typeface="Verdana" pitchFamily="34" charset="0"/>
                <a:cs typeface="Verdana" pitchFamily="34" charset="0"/>
              </a:rPr>
              <a:t>: Ни одна из сторон треугольника не лежит</a:t>
            </a:r>
          </a:p>
          <a:p>
            <a:pPr algn="ctr"/>
            <a:r>
              <a:rPr lang="ru-RU" sz="2000">
                <a:latin typeface="Verdana" pitchFamily="34" charset="0"/>
                <a:ea typeface="Verdana" pitchFamily="34" charset="0"/>
                <a:cs typeface="Verdana" pitchFamily="34" charset="0"/>
              </a:rPr>
              <a:t>на прямой разметки, но его можно заключить в прямоугольник</a:t>
            </a:r>
          </a:p>
          <a:p>
            <a:pPr algn="ctr"/>
            <a:r>
              <a:rPr lang="ru-RU" sz="2000">
                <a:latin typeface="Verdana" pitchFamily="34" charset="0"/>
                <a:ea typeface="Verdana" pitchFamily="34" charset="0"/>
                <a:cs typeface="Verdana" pitchFamily="34" charset="0"/>
              </a:rPr>
              <a:t>со сторонами, лежащими на прямых разметки, так,</a:t>
            </a:r>
          </a:p>
          <a:p>
            <a:pPr algn="ctr"/>
            <a:r>
              <a:rPr lang="ru-RU" sz="2000">
                <a:latin typeface="Verdana" pitchFamily="34" charset="0"/>
                <a:ea typeface="Verdana" pitchFamily="34" charset="0"/>
                <a:cs typeface="Verdana" pitchFamily="34" charset="0"/>
              </a:rPr>
              <a:t>чтобы вершины треугольника лежали на сторонах прямоугольника или в вершинах прямоугольника.</a:t>
            </a: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653213" y="3833813"/>
            <a:ext cx="2239962" cy="2684462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/>
            <a:ext uri="{91240B29-F687-4F45-9708-019B960494DF}"/>
          </a:extLst>
        </p:spPr>
      </p:pic>
      <p:sp>
        <p:nvSpPr>
          <p:cNvPr id="16" name="TextBox 15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251520" y="3834045"/>
            <a:ext cx="6300700" cy="2428422"/>
          </a:xfrm>
          <a:prstGeom prst="rect">
            <a:avLst/>
          </a:prstGeom>
          <a:blipFill rotWithShape="1">
            <a:blip r:embed="rId4"/>
            <a:stretch>
              <a:fillRect/>
            </a:stretch>
          </a:blipFill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>
                <a:noFill/>
                <a:latin typeface="+mn-lt"/>
              </a:rPr>
              <a:t> 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1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602" name="TextBox 7"/>
          <p:cNvSpPr txBox="1">
            <a:spLocks noChangeArrowheads="1"/>
          </p:cNvSpPr>
          <p:nvPr/>
        </p:nvSpPr>
        <p:spPr bwMode="auto">
          <a:xfrm>
            <a:off x="0" y="134938"/>
            <a:ext cx="3132138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Геометрия</a:t>
            </a:r>
            <a:endParaRPr lang="en-US" b="1">
              <a:solidFill>
                <a:srgbClr val="151515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на клетчатой бумаге</a:t>
            </a:r>
          </a:p>
        </p:txBody>
      </p:sp>
      <p:sp>
        <p:nvSpPr>
          <p:cNvPr id="25603" name="TextBox 9"/>
          <p:cNvSpPr txBox="1">
            <a:spLocks noChangeArrowheads="1"/>
          </p:cNvSpPr>
          <p:nvPr/>
        </p:nvSpPr>
        <p:spPr bwMode="auto">
          <a:xfrm>
            <a:off x="3132138" y="28575"/>
            <a:ext cx="6011862" cy="860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Площадь треугольника</a:t>
            </a:r>
            <a:endParaRPr lang="en-US" sz="2500" b="1">
              <a:solidFill>
                <a:srgbClr val="151515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с вершинами в узлах</a:t>
            </a:r>
          </a:p>
        </p:txBody>
      </p:sp>
      <p:sp>
        <p:nvSpPr>
          <p:cNvPr id="25604" name="TextBox 13"/>
          <p:cNvSpPr txBox="1">
            <a:spLocks noChangeArrowheads="1"/>
          </p:cNvSpPr>
          <p:nvPr/>
        </p:nvSpPr>
        <p:spPr bwMode="auto">
          <a:xfrm>
            <a:off x="250825" y="1268413"/>
            <a:ext cx="8642350" cy="43180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200" b="1">
                <a:solidFill>
                  <a:srgbClr val="8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Задача </a:t>
            </a:r>
            <a:r>
              <a:rPr lang="en-US" sz="2200" b="1">
                <a:solidFill>
                  <a:srgbClr val="8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2</a:t>
            </a:r>
            <a:endParaRPr lang="ru-RU" sz="2200" b="1">
              <a:solidFill>
                <a:srgbClr val="80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25605" name="TextBox 8"/>
          <p:cNvSpPr txBox="1">
            <a:spLocks noChangeArrowheads="1"/>
          </p:cNvSpPr>
          <p:nvPr/>
        </p:nvSpPr>
        <p:spPr bwMode="auto">
          <a:xfrm>
            <a:off x="250825" y="1719263"/>
            <a:ext cx="8642350" cy="430212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Найти площадь треугольника с вершинами в узлах.</a:t>
            </a: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250825" y="2168525"/>
            <a:ext cx="8642350" cy="1477963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b="1">
                <a:solidFill>
                  <a:srgbClr val="8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Случай </a:t>
            </a:r>
            <a:r>
              <a:rPr lang="en-US" b="1">
                <a:solidFill>
                  <a:srgbClr val="8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3</a:t>
            </a:r>
            <a:r>
              <a:rPr lang="ru-RU">
                <a:latin typeface="Verdana" pitchFamily="34" charset="0"/>
                <a:ea typeface="Verdana" pitchFamily="34" charset="0"/>
                <a:cs typeface="Verdana" pitchFamily="34" charset="0"/>
              </a:rPr>
              <a:t>: Ни одна из сторон треугольника не лежит</a:t>
            </a:r>
          </a:p>
          <a:p>
            <a:pPr algn="ctr"/>
            <a:r>
              <a:rPr lang="ru-RU">
                <a:latin typeface="Verdana" pitchFamily="34" charset="0"/>
                <a:ea typeface="Verdana" pitchFamily="34" charset="0"/>
                <a:cs typeface="Verdana" pitchFamily="34" charset="0"/>
              </a:rPr>
              <a:t>на прямой разметки, но его можно заключить в прямоугольник</a:t>
            </a:r>
          </a:p>
          <a:p>
            <a:pPr algn="ctr"/>
            <a:r>
              <a:rPr lang="ru-RU">
                <a:latin typeface="Verdana" pitchFamily="34" charset="0"/>
                <a:ea typeface="Verdana" pitchFamily="34" charset="0"/>
                <a:cs typeface="Verdana" pitchFamily="34" charset="0"/>
              </a:rPr>
              <a:t>со сторонами, лежащими на прямых разметки, так, чтобы одна</a:t>
            </a:r>
          </a:p>
          <a:p>
            <a:pPr algn="ctr"/>
            <a:r>
              <a:rPr lang="ru-RU">
                <a:latin typeface="Verdana" pitchFamily="34" charset="0"/>
                <a:ea typeface="Verdana" pitchFamily="34" charset="0"/>
                <a:cs typeface="Verdana" pitchFamily="34" charset="0"/>
              </a:rPr>
              <a:t>из сторон треугольника совпадала с диагональю этого прямоугольника, а третья вершина лежала внутри прямоугольника.</a:t>
            </a: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250825" y="3698875"/>
            <a:ext cx="6346825" cy="769938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На чертеже треугольник </a:t>
            </a:r>
            <a:r>
              <a:rPr lang="ru-RU" sz="2200" b="1" i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АВС</a:t>
            </a:r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 заключён таким образом в прямоугольник </a:t>
            </a:r>
            <a:r>
              <a:rPr lang="ru-RU" sz="2200" b="1" i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АMCN</a:t>
            </a:r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653213" y="3698875"/>
            <a:ext cx="2239962" cy="2684463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/>
            <a:ext uri="{91240B29-F687-4F45-9708-019B960494DF}"/>
          </a:extLst>
        </p:spPr>
      </p:pic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250825" y="4508500"/>
            <a:ext cx="6346825" cy="2124075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Для нахождения</a:t>
            </a:r>
            <a:r>
              <a:rPr lang="en-US" sz="220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площади треугольника </a:t>
            </a:r>
            <a:r>
              <a:rPr lang="ru-RU" sz="2200" b="1" i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АВС</a:t>
            </a:r>
            <a:r>
              <a:rPr lang="en-US" sz="2200" b="1" i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нужно</a:t>
            </a:r>
            <a:r>
              <a:rPr lang="en-US" sz="220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из площади</a:t>
            </a:r>
            <a:r>
              <a:rPr lang="en-US" sz="220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прямоугольного</a:t>
            </a:r>
            <a:r>
              <a:rPr lang="en-US" sz="220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треугольника </a:t>
            </a:r>
            <a:r>
              <a:rPr lang="ru-RU" sz="2200" b="1" i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АMC</a:t>
            </a:r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 вычесть площади треугольников </a:t>
            </a:r>
            <a:r>
              <a:rPr lang="ru-RU" sz="2200" b="1" i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ABМ</a:t>
            </a:r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 и </a:t>
            </a:r>
            <a:r>
              <a:rPr lang="ru-RU" sz="2200" b="1" i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BCМ</a:t>
            </a:r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  <a:endParaRPr lang="en-US" sz="22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у которых имеется по одной</a:t>
            </a:r>
            <a:r>
              <a:rPr lang="en-US" sz="220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стороне, лежащей на прямой разметки</a:t>
            </a:r>
            <a:r>
              <a:rPr lang="en-US" sz="220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  <a:endParaRPr lang="ru-RU" sz="220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6" grpId="0" animBg="1"/>
      <p:bldP spid="11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5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626" name="TextBox 7"/>
          <p:cNvSpPr txBox="1">
            <a:spLocks noChangeArrowheads="1"/>
          </p:cNvSpPr>
          <p:nvPr/>
        </p:nvSpPr>
        <p:spPr bwMode="auto">
          <a:xfrm>
            <a:off x="0" y="134938"/>
            <a:ext cx="3132138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Геометрия</a:t>
            </a:r>
            <a:endParaRPr lang="en-US" b="1">
              <a:solidFill>
                <a:srgbClr val="151515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на клетчатой бумаге</a:t>
            </a:r>
          </a:p>
        </p:txBody>
      </p:sp>
      <p:sp>
        <p:nvSpPr>
          <p:cNvPr id="26627" name="TextBox 9"/>
          <p:cNvSpPr txBox="1">
            <a:spLocks noChangeArrowheads="1"/>
          </p:cNvSpPr>
          <p:nvPr/>
        </p:nvSpPr>
        <p:spPr bwMode="auto">
          <a:xfrm>
            <a:off x="3132138" y="28575"/>
            <a:ext cx="6011862" cy="860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Площадь треугольника</a:t>
            </a:r>
            <a:endParaRPr lang="en-US" sz="2500" b="1">
              <a:solidFill>
                <a:srgbClr val="151515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с вершинами в узлах</a:t>
            </a:r>
          </a:p>
        </p:txBody>
      </p:sp>
      <p:sp>
        <p:nvSpPr>
          <p:cNvPr id="26628" name="TextBox 13"/>
          <p:cNvSpPr txBox="1">
            <a:spLocks noChangeArrowheads="1"/>
          </p:cNvSpPr>
          <p:nvPr/>
        </p:nvSpPr>
        <p:spPr bwMode="auto">
          <a:xfrm>
            <a:off x="250825" y="1268413"/>
            <a:ext cx="8642350" cy="43180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200" b="1">
                <a:solidFill>
                  <a:srgbClr val="8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Задача </a:t>
            </a:r>
            <a:r>
              <a:rPr lang="en-US" sz="2200" b="1">
                <a:solidFill>
                  <a:srgbClr val="8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2</a:t>
            </a:r>
            <a:endParaRPr lang="ru-RU" sz="2200" b="1">
              <a:solidFill>
                <a:srgbClr val="80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26629" name="TextBox 8"/>
          <p:cNvSpPr txBox="1">
            <a:spLocks noChangeArrowheads="1"/>
          </p:cNvSpPr>
          <p:nvPr/>
        </p:nvSpPr>
        <p:spPr bwMode="auto">
          <a:xfrm>
            <a:off x="250825" y="1719263"/>
            <a:ext cx="8642350" cy="430212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Найти площадь треугольника с вершинами в узлах.</a:t>
            </a:r>
          </a:p>
        </p:txBody>
      </p:sp>
      <p:sp>
        <p:nvSpPr>
          <p:cNvPr id="26630" name="TextBox 11"/>
          <p:cNvSpPr txBox="1">
            <a:spLocks noChangeArrowheads="1"/>
          </p:cNvSpPr>
          <p:nvPr/>
        </p:nvSpPr>
        <p:spPr bwMode="auto">
          <a:xfrm>
            <a:off x="250825" y="2168525"/>
            <a:ext cx="8642350" cy="1477963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b="1">
                <a:solidFill>
                  <a:srgbClr val="8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Случай </a:t>
            </a:r>
            <a:r>
              <a:rPr lang="en-US" b="1">
                <a:solidFill>
                  <a:srgbClr val="8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3</a:t>
            </a:r>
            <a:r>
              <a:rPr lang="ru-RU">
                <a:latin typeface="Verdana" pitchFamily="34" charset="0"/>
                <a:ea typeface="Verdana" pitchFamily="34" charset="0"/>
                <a:cs typeface="Verdana" pitchFamily="34" charset="0"/>
              </a:rPr>
              <a:t>: Ни одна из сторон треугольника не лежит</a:t>
            </a:r>
          </a:p>
          <a:p>
            <a:pPr algn="ctr"/>
            <a:r>
              <a:rPr lang="ru-RU">
                <a:latin typeface="Verdana" pitchFamily="34" charset="0"/>
                <a:ea typeface="Verdana" pitchFamily="34" charset="0"/>
                <a:cs typeface="Verdana" pitchFamily="34" charset="0"/>
              </a:rPr>
              <a:t>на прямой разметки, но его можно заключить в прямоугольник</a:t>
            </a:r>
          </a:p>
          <a:p>
            <a:pPr algn="ctr"/>
            <a:r>
              <a:rPr lang="ru-RU">
                <a:latin typeface="Verdana" pitchFamily="34" charset="0"/>
                <a:ea typeface="Verdana" pitchFamily="34" charset="0"/>
                <a:cs typeface="Verdana" pitchFamily="34" charset="0"/>
              </a:rPr>
              <a:t>со сторонами, лежащими на прямых разметки, так, чтобы одна</a:t>
            </a:r>
          </a:p>
          <a:p>
            <a:pPr algn="ctr"/>
            <a:r>
              <a:rPr lang="ru-RU">
                <a:latin typeface="Verdana" pitchFamily="34" charset="0"/>
                <a:ea typeface="Verdana" pitchFamily="34" charset="0"/>
                <a:cs typeface="Verdana" pitchFamily="34" charset="0"/>
              </a:rPr>
              <a:t>из сторон треугольника совпадала с диагональю этого прямоугольника, а третья вершина лежала внутри прямоугольника.</a:t>
            </a: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653213" y="3698875"/>
            <a:ext cx="2239962" cy="2684463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/>
            <a:ext uri="{91240B29-F687-4F45-9708-019B960494DF}"/>
          </a:extLst>
        </p:spPr>
      </p:pic>
      <p:sp>
        <p:nvSpPr>
          <p:cNvPr id="13" name="TextBox 12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251519" y="3699030"/>
            <a:ext cx="6345705" cy="2428422"/>
          </a:xfrm>
          <a:prstGeom prst="rect">
            <a:avLst/>
          </a:prstGeom>
          <a:blipFill rotWithShape="1">
            <a:blip r:embed="rId4"/>
            <a:stretch>
              <a:fillRect/>
            </a:stretch>
          </a:blipFill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>
                <a:noFill/>
                <a:latin typeface="+mn-lt"/>
              </a:rPr>
              <a:t> 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49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650" name="TextBox 7"/>
          <p:cNvSpPr txBox="1">
            <a:spLocks noChangeArrowheads="1"/>
          </p:cNvSpPr>
          <p:nvPr/>
        </p:nvSpPr>
        <p:spPr bwMode="auto">
          <a:xfrm>
            <a:off x="0" y="134938"/>
            <a:ext cx="3132138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Геометрия</a:t>
            </a:r>
            <a:endParaRPr lang="en-US" b="1">
              <a:solidFill>
                <a:srgbClr val="151515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на клетчатой бумаге</a:t>
            </a:r>
          </a:p>
        </p:txBody>
      </p:sp>
      <p:sp>
        <p:nvSpPr>
          <p:cNvPr id="27651" name="TextBox 9"/>
          <p:cNvSpPr txBox="1">
            <a:spLocks noChangeArrowheads="1"/>
          </p:cNvSpPr>
          <p:nvPr/>
        </p:nvSpPr>
        <p:spPr bwMode="auto">
          <a:xfrm>
            <a:off x="3132138" y="28575"/>
            <a:ext cx="6011862" cy="860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Количество</a:t>
            </a:r>
            <a:r>
              <a:rPr lang="en-US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узлов</a:t>
            </a:r>
            <a:endParaRPr lang="en-US" sz="2500" b="1">
              <a:solidFill>
                <a:srgbClr val="151515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на диагонали прямоугольника</a:t>
            </a:r>
          </a:p>
        </p:txBody>
      </p:sp>
      <p:sp>
        <p:nvSpPr>
          <p:cNvPr id="27652" name="TextBox 13"/>
          <p:cNvSpPr txBox="1">
            <a:spLocks noChangeArrowheads="1"/>
          </p:cNvSpPr>
          <p:nvPr/>
        </p:nvSpPr>
        <p:spPr bwMode="auto">
          <a:xfrm>
            <a:off x="250825" y="1268413"/>
            <a:ext cx="8642350" cy="43180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200" b="1">
                <a:solidFill>
                  <a:srgbClr val="8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Задача </a:t>
            </a:r>
            <a:r>
              <a:rPr lang="en-US" sz="2200" b="1">
                <a:solidFill>
                  <a:srgbClr val="8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3</a:t>
            </a:r>
            <a:r>
              <a:rPr lang="ru-RU" sz="2200" b="1">
                <a:solidFill>
                  <a:srgbClr val="8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*</a:t>
            </a:r>
          </a:p>
        </p:txBody>
      </p:sp>
      <p:sp>
        <p:nvSpPr>
          <p:cNvPr id="27653" name="TextBox 8"/>
          <p:cNvSpPr txBox="1">
            <a:spLocks noChangeArrowheads="1"/>
          </p:cNvSpPr>
          <p:nvPr/>
        </p:nvSpPr>
        <p:spPr bwMode="auto">
          <a:xfrm>
            <a:off x="250825" y="1719263"/>
            <a:ext cx="8642350" cy="1322387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000">
                <a:latin typeface="Verdana" pitchFamily="34" charset="0"/>
                <a:ea typeface="Verdana" pitchFamily="34" charset="0"/>
                <a:cs typeface="Verdana" pitchFamily="34" charset="0"/>
              </a:rPr>
              <a:t>Рассмотрим прямоугольник с вершинами в узлах</a:t>
            </a:r>
          </a:p>
          <a:p>
            <a:pPr algn="ctr"/>
            <a:r>
              <a:rPr lang="ru-RU" sz="2000">
                <a:latin typeface="Verdana" pitchFamily="34" charset="0"/>
                <a:ea typeface="Verdana" pitchFamily="34" charset="0"/>
                <a:cs typeface="Verdana" pitchFamily="34" charset="0"/>
              </a:rPr>
              <a:t>и со сторонами, лежащими на прямых разметки.</a:t>
            </a:r>
          </a:p>
          <a:p>
            <a:pPr algn="ctr"/>
            <a:r>
              <a:rPr lang="ru-RU" sz="2000">
                <a:latin typeface="Verdana" pitchFamily="34" charset="0"/>
                <a:ea typeface="Verdana" pitchFamily="34" charset="0"/>
                <a:cs typeface="Verdana" pitchFamily="34" charset="0"/>
              </a:rPr>
              <a:t>Пусть длины</a:t>
            </a:r>
            <a:r>
              <a:rPr lang="en-US" sz="200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000">
                <a:latin typeface="Verdana" pitchFamily="34" charset="0"/>
                <a:ea typeface="Verdana" pitchFamily="34" charset="0"/>
                <a:cs typeface="Verdana" pitchFamily="34" charset="0"/>
              </a:rPr>
              <a:t>сторон прямоугольника равны </a:t>
            </a:r>
            <a:r>
              <a:rPr lang="ru-RU" sz="2000" b="1" i="1">
                <a:latin typeface="Verdana" pitchFamily="34" charset="0"/>
                <a:ea typeface="Verdana" pitchFamily="34" charset="0"/>
                <a:cs typeface="Verdana" pitchFamily="34" charset="0"/>
              </a:rPr>
              <a:t>m</a:t>
            </a:r>
            <a:r>
              <a:rPr lang="ru-RU" sz="2000">
                <a:latin typeface="Verdana" pitchFamily="34" charset="0"/>
                <a:ea typeface="Verdana" pitchFamily="34" charset="0"/>
                <a:cs typeface="Verdana" pitchFamily="34" charset="0"/>
              </a:rPr>
              <a:t> и </a:t>
            </a:r>
            <a:r>
              <a:rPr lang="ru-RU" sz="2000" b="1" i="1">
                <a:latin typeface="Verdana" pitchFamily="34" charset="0"/>
                <a:ea typeface="Verdana" pitchFamily="34" charset="0"/>
                <a:cs typeface="Verdana" pitchFamily="34" charset="0"/>
              </a:rPr>
              <a:t>n</a:t>
            </a:r>
            <a:r>
              <a:rPr lang="ru-RU" sz="200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  <a:p>
            <a:pPr algn="ctr"/>
            <a:r>
              <a:rPr lang="ru-RU" sz="2000">
                <a:latin typeface="Verdana" pitchFamily="34" charset="0"/>
                <a:ea typeface="Verdana" pitchFamily="34" charset="0"/>
                <a:cs typeface="Verdana" pitchFamily="34" charset="0"/>
              </a:rPr>
              <a:t>Сколько узлов лежит на</a:t>
            </a:r>
            <a:r>
              <a:rPr lang="en-US" sz="200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000">
                <a:latin typeface="Verdana" pitchFamily="34" charset="0"/>
                <a:ea typeface="Verdana" pitchFamily="34" charset="0"/>
                <a:cs typeface="Verdana" pitchFamily="34" charset="0"/>
              </a:rPr>
              <a:t>диагонали этого прямоугольника?</a:t>
            </a: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250825" y="3095625"/>
            <a:ext cx="8642350" cy="2246313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000">
                <a:latin typeface="Verdana" pitchFamily="34" charset="0"/>
                <a:ea typeface="Verdana" pitchFamily="34" charset="0"/>
                <a:cs typeface="Verdana" pitchFamily="34" charset="0"/>
              </a:rPr>
              <a:t>Это непростая задача,</a:t>
            </a:r>
          </a:p>
          <a:p>
            <a:pPr algn="ctr"/>
            <a:r>
              <a:rPr lang="ru-RU" sz="2000">
                <a:latin typeface="Verdana" pitchFamily="34" charset="0"/>
                <a:ea typeface="Verdana" pitchFamily="34" charset="0"/>
                <a:cs typeface="Verdana" pitchFamily="34" charset="0"/>
              </a:rPr>
              <a:t>для полного решения которой нужно</a:t>
            </a:r>
          </a:p>
          <a:p>
            <a:pPr algn="ctr"/>
            <a:r>
              <a:rPr lang="ru-RU" sz="2000">
                <a:latin typeface="Verdana" pitchFamily="34" charset="0"/>
                <a:ea typeface="Verdana" pitchFamily="34" charset="0"/>
                <a:cs typeface="Verdana" pitchFamily="34" charset="0"/>
              </a:rPr>
              <a:t>доказать несколько утверждений.</a:t>
            </a:r>
          </a:p>
          <a:p>
            <a:pPr algn="ctr"/>
            <a:endParaRPr lang="ru-RU" sz="10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000">
                <a:latin typeface="Verdana" pitchFamily="34" charset="0"/>
                <a:ea typeface="Verdana" pitchFamily="34" charset="0"/>
                <a:cs typeface="Verdana" pitchFamily="34" charset="0"/>
              </a:rPr>
              <a:t>На уроке мы докажем два основных утверждения.</a:t>
            </a:r>
          </a:p>
          <a:p>
            <a:pPr algn="ctr"/>
            <a:endParaRPr lang="ru-RU" sz="10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000">
                <a:latin typeface="Verdana" pitchFamily="34" charset="0"/>
                <a:ea typeface="Verdana" pitchFamily="34" charset="0"/>
                <a:cs typeface="Verdana" pitchFamily="34" charset="0"/>
              </a:rPr>
              <a:t>Окончательный ответ вы получите,</a:t>
            </a:r>
          </a:p>
          <a:p>
            <a:pPr algn="ctr"/>
            <a:r>
              <a:rPr lang="ru-RU" sz="2000">
                <a:latin typeface="Verdana" pitchFamily="34" charset="0"/>
                <a:ea typeface="Verdana" pitchFamily="34" charset="0"/>
                <a:cs typeface="Verdana" pitchFamily="34" charset="0"/>
              </a:rPr>
              <a:t>решая тренировочные упражнения 13 и 14 на стр. 138.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3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8674" name="TextBox 7"/>
          <p:cNvSpPr txBox="1">
            <a:spLocks noChangeArrowheads="1"/>
          </p:cNvSpPr>
          <p:nvPr/>
        </p:nvSpPr>
        <p:spPr bwMode="auto">
          <a:xfrm>
            <a:off x="0" y="134938"/>
            <a:ext cx="3132138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Геометрия</a:t>
            </a:r>
            <a:endParaRPr lang="en-US" b="1">
              <a:solidFill>
                <a:srgbClr val="151515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на клетчатой бумаге</a:t>
            </a:r>
          </a:p>
        </p:txBody>
      </p:sp>
      <p:sp>
        <p:nvSpPr>
          <p:cNvPr id="28675" name="TextBox 13"/>
          <p:cNvSpPr txBox="1">
            <a:spLocks noChangeArrowheads="1"/>
          </p:cNvSpPr>
          <p:nvPr/>
        </p:nvSpPr>
        <p:spPr bwMode="auto">
          <a:xfrm>
            <a:off x="250825" y="1268413"/>
            <a:ext cx="8642350" cy="43180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200" b="1">
                <a:solidFill>
                  <a:srgbClr val="8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Задача </a:t>
            </a:r>
            <a:r>
              <a:rPr lang="en-US" sz="2200" b="1">
                <a:solidFill>
                  <a:srgbClr val="8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3</a:t>
            </a:r>
            <a:r>
              <a:rPr lang="ru-RU" sz="2200" b="1">
                <a:solidFill>
                  <a:srgbClr val="8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*</a:t>
            </a:r>
          </a:p>
        </p:txBody>
      </p:sp>
      <p:sp>
        <p:nvSpPr>
          <p:cNvPr id="28676" name="TextBox 8"/>
          <p:cNvSpPr txBox="1">
            <a:spLocks noChangeArrowheads="1"/>
          </p:cNvSpPr>
          <p:nvPr/>
        </p:nvSpPr>
        <p:spPr bwMode="auto">
          <a:xfrm>
            <a:off x="250825" y="1719263"/>
            <a:ext cx="8642350" cy="1322387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000">
                <a:latin typeface="Verdana" pitchFamily="34" charset="0"/>
                <a:ea typeface="Verdana" pitchFamily="34" charset="0"/>
                <a:cs typeface="Verdana" pitchFamily="34" charset="0"/>
              </a:rPr>
              <a:t>Рассмотрим прямоугольник с вершинами в узлах</a:t>
            </a:r>
          </a:p>
          <a:p>
            <a:pPr algn="ctr"/>
            <a:r>
              <a:rPr lang="ru-RU" sz="2000">
                <a:latin typeface="Verdana" pitchFamily="34" charset="0"/>
                <a:ea typeface="Verdana" pitchFamily="34" charset="0"/>
                <a:cs typeface="Verdana" pitchFamily="34" charset="0"/>
              </a:rPr>
              <a:t>и со сторонами, лежащими на прямых разметки.</a:t>
            </a:r>
          </a:p>
          <a:p>
            <a:pPr algn="ctr"/>
            <a:r>
              <a:rPr lang="ru-RU" sz="2000">
                <a:latin typeface="Verdana" pitchFamily="34" charset="0"/>
                <a:ea typeface="Verdana" pitchFamily="34" charset="0"/>
                <a:cs typeface="Verdana" pitchFamily="34" charset="0"/>
              </a:rPr>
              <a:t>Пусть длины</a:t>
            </a:r>
            <a:r>
              <a:rPr lang="en-US" sz="200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000">
                <a:latin typeface="Verdana" pitchFamily="34" charset="0"/>
                <a:ea typeface="Verdana" pitchFamily="34" charset="0"/>
                <a:cs typeface="Verdana" pitchFamily="34" charset="0"/>
              </a:rPr>
              <a:t>сторон прямоугольника равны </a:t>
            </a:r>
            <a:r>
              <a:rPr lang="ru-RU" sz="2000" b="1" i="1">
                <a:latin typeface="Verdana" pitchFamily="34" charset="0"/>
                <a:ea typeface="Verdana" pitchFamily="34" charset="0"/>
                <a:cs typeface="Verdana" pitchFamily="34" charset="0"/>
              </a:rPr>
              <a:t>m</a:t>
            </a:r>
            <a:r>
              <a:rPr lang="ru-RU" sz="2000">
                <a:latin typeface="Verdana" pitchFamily="34" charset="0"/>
                <a:ea typeface="Verdana" pitchFamily="34" charset="0"/>
                <a:cs typeface="Verdana" pitchFamily="34" charset="0"/>
              </a:rPr>
              <a:t> и </a:t>
            </a:r>
            <a:r>
              <a:rPr lang="ru-RU" sz="2000" b="1" i="1">
                <a:latin typeface="Verdana" pitchFamily="34" charset="0"/>
                <a:ea typeface="Verdana" pitchFamily="34" charset="0"/>
                <a:cs typeface="Verdana" pitchFamily="34" charset="0"/>
              </a:rPr>
              <a:t>n</a:t>
            </a:r>
            <a:r>
              <a:rPr lang="ru-RU" sz="200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  <a:p>
            <a:pPr algn="ctr"/>
            <a:r>
              <a:rPr lang="ru-RU" sz="2000">
                <a:latin typeface="Verdana" pitchFamily="34" charset="0"/>
                <a:ea typeface="Verdana" pitchFamily="34" charset="0"/>
                <a:cs typeface="Verdana" pitchFamily="34" charset="0"/>
              </a:rPr>
              <a:t>Сколько узлов лежит на</a:t>
            </a:r>
            <a:r>
              <a:rPr lang="en-US" sz="200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000">
                <a:latin typeface="Verdana" pitchFamily="34" charset="0"/>
                <a:ea typeface="Verdana" pitchFamily="34" charset="0"/>
                <a:cs typeface="Verdana" pitchFamily="34" charset="0"/>
              </a:rPr>
              <a:t>диагонали этого прямоугольника?</a:t>
            </a: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250825" y="3095625"/>
            <a:ext cx="8642350" cy="708025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000">
                <a:latin typeface="Verdana" pitchFamily="34" charset="0"/>
                <a:ea typeface="Verdana" pitchFamily="34" charset="0"/>
                <a:cs typeface="Verdana" pitchFamily="34" charset="0"/>
              </a:rPr>
              <a:t>Понятно, что как </a:t>
            </a:r>
            <a:r>
              <a:rPr lang="ru-RU" sz="2000" b="1">
                <a:latin typeface="Verdana" pitchFamily="34" charset="0"/>
                <a:ea typeface="Verdana" pitchFamily="34" charset="0"/>
                <a:cs typeface="Verdana" pitchFamily="34" charset="0"/>
              </a:rPr>
              <a:t>минимум два узла лежат на диагонали </a:t>
            </a:r>
            <a:r>
              <a:rPr lang="ru-RU" sz="2000">
                <a:latin typeface="Verdana" pitchFamily="34" charset="0"/>
                <a:ea typeface="Verdana" pitchFamily="34" charset="0"/>
                <a:cs typeface="Verdana" pitchFamily="34" charset="0"/>
              </a:rPr>
              <a:t>–</a:t>
            </a:r>
          </a:p>
          <a:p>
            <a:pPr algn="ctr"/>
            <a:r>
              <a:rPr lang="ru-RU" sz="2000">
                <a:latin typeface="Verdana" pitchFamily="34" charset="0"/>
                <a:ea typeface="Verdana" pitchFamily="34" charset="0"/>
                <a:cs typeface="Verdana" pitchFamily="34" charset="0"/>
              </a:rPr>
              <a:t>это </a:t>
            </a:r>
            <a:r>
              <a:rPr lang="ru-RU" sz="2000" b="1">
                <a:latin typeface="Verdana" pitchFamily="34" charset="0"/>
                <a:ea typeface="Verdana" pitchFamily="34" charset="0"/>
                <a:cs typeface="Verdana" pitchFamily="34" charset="0"/>
              </a:rPr>
              <a:t>концы этой диагонали</a:t>
            </a:r>
            <a:r>
              <a:rPr lang="ru-RU" sz="200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250825" y="3833813"/>
            <a:ext cx="8642350" cy="1785937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000">
                <a:latin typeface="Verdana" pitchFamily="34" charset="0"/>
                <a:ea typeface="Verdana" pitchFamily="34" charset="0"/>
                <a:cs typeface="Verdana" pitchFamily="34" charset="0"/>
              </a:rPr>
              <a:t>Сначала убедимся, что</a:t>
            </a:r>
          </a:p>
          <a:p>
            <a:pPr algn="ctr"/>
            <a:endParaRPr lang="ru-RU" sz="10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000" b="1">
                <a:latin typeface="Verdana" pitchFamily="34" charset="0"/>
                <a:ea typeface="Verdana" pitchFamily="34" charset="0"/>
                <a:cs typeface="Verdana" pitchFamily="34" charset="0"/>
              </a:rPr>
              <a:t>если числа </a:t>
            </a:r>
            <a:r>
              <a:rPr lang="ru-RU" sz="2000" b="1" i="1">
                <a:latin typeface="Verdana" pitchFamily="34" charset="0"/>
                <a:ea typeface="Verdana" pitchFamily="34" charset="0"/>
                <a:cs typeface="Verdana" pitchFamily="34" charset="0"/>
              </a:rPr>
              <a:t>m</a:t>
            </a:r>
            <a:r>
              <a:rPr lang="ru-RU" sz="2000" b="1">
                <a:latin typeface="Verdana" pitchFamily="34" charset="0"/>
                <a:ea typeface="Verdana" pitchFamily="34" charset="0"/>
                <a:cs typeface="Verdana" pitchFamily="34" charset="0"/>
              </a:rPr>
              <a:t> и </a:t>
            </a:r>
            <a:r>
              <a:rPr lang="ru-RU" sz="2000" b="1" i="1">
                <a:latin typeface="Verdana" pitchFamily="34" charset="0"/>
                <a:ea typeface="Verdana" pitchFamily="34" charset="0"/>
                <a:cs typeface="Verdana" pitchFamily="34" charset="0"/>
              </a:rPr>
              <a:t>n</a:t>
            </a:r>
            <a:r>
              <a:rPr lang="ru-RU" sz="2000" b="1">
                <a:latin typeface="Verdana" pitchFamily="34" charset="0"/>
                <a:ea typeface="Verdana" pitchFamily="34" charset="0"/>
                <a:cs typeface="Verdana" pitchFamily="34" charset="0"/>
              </a:rPr>
              <a:t> – </a:t>
            </a:r>
            <a:r>
              <a:rPr lang="ru-RU" sz="20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взаимно простые</a:t>
            </a:r>
          </a:p>
          <a:p>
            <a:pPr algn="ctr"/>
            <a:r>
              <a:rPr lang="ru-RU" sz="2000" b="1">
                <a:latin typeface="Verdana" pitchFamily="34" charset="0"/>
                <a:ea typeface="Verdana" pitchFamily="34" charset="0"/>
                <a:cs typeface="Verdana" pitchFamily="34" charset="0"/>
              </a:rPr>
              <a:t>(т.е. не имеют общих делителей, кроме единицы),</a:t>
            </a:r>
          </a:p>
          <a:p>
            <a:pPr algn="ctr"/>
            <a:r>
              <a:rPr lang="ru-RU" sz="20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то никаких других узлов, кроме концов диагонали,</a:t>
            </a:r>
          </a:p>
          <a:p>
            <a:pPr algn="ctr"/>
            <a:r>
              <a:rPr lang="ru-RU" sz="20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на диагонали нет</a:t>
            </a:r>
            <a:r>
              <a:rPr lang="ru-RU" sz="200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</p:txBody>
      </p:sp>
      <p:sp>
        <p:nvSpPr>
          <p:cNvPr id="28679" name="TextBox 12"/>
          <p:cNvSpPr txBox="1">
            <a:spLocks noChangeArrowheads="1"/>
          </p:cNvSpPr>
          <p:nvPr/>
        </p:nvSpPr>
        <p:spPr bwMode="auto">
          <a:xfrm>
            <a:off x="3132138" y="28575"/>
            <a:ext cx="6011862" cy="860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Количество</a:t>
            </a:r>
            <a:r>
              <a:rPr lang="en-US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узлов</a:t>
            </a:r>
            <a:endParaRPr lang="en-US" sz="2500" b="1">
              <a:solidFill>
                <a:srgbClr val="151515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на диагонали прямоугольника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7" name="Рисунок 6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9698" name="TextBox 7"/>
          <p:cNvSpPr txBox="1">
            <a:spLocks noChangeArrowheads="1"/>
          </p:cNvSpPr>
          <p:nvPr/>
        </p:nvSpPr>
        <p:spPr bwMode="auto">
          <a:xfrm>
            <a:off x="0" y="134938"/>
            <a:ext cx="3132138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Геометрия</a:t>
            </a:r>
            <a:endParaRPr lang="en-US" b="1">
              <a:solidFill>
                <a:srgbClr val="151515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на клетчатой бумаге</a:t>
            </a:r>
          </a:p>
        </p:txBody>
      </p:sp>
      <p:sp>
        <p:nvSpPr>
          <p:cNvPr id="29699" name="TextBox 13"/>
          <p:cNvSpPr txBox="1">
            <a:spLocks noChangeArrowheads="1"/>
          </p:cNvSpPr>
          <p:nvPr/>
        </p:nvSpPr>
        <p:spPr bwMode="auto">
          <a:xfrm>
            <a:off x="250825" y="1268413"/>
            <a:ext cx="8642350" cy="43180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200" b="1">
                <a:solidFill>
                  <a:srgbClr val="8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Задача </a:t>
            </a:r>
            <a:r>
              <a:rPr lang="en-US" sz="2200" b="1">
                <a:solidFill>
                  <a:srgbClr val="8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3</a:t>
            </a:r>
            <a:r>
              <a:rPr lang="ru-RU" sz="2200" b="1">
                <a:solidFill>
                  <a:srgbClr val="8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*</a:t>
            </a:r>
          </a:p>
        </p:txBody>
      </p:sp>
      <p:sp>
        <p:nvSpPr>
          <p:cNvPr id="29700" name="TextBox 8"/>
          <p:cNvSpPr txBox="1">
            <a:spLocks noChangeArrowheads="1"/>
          </p:cNvSpPr>
          <p:nvPr/>
        </p:nvSpPr>
        <p:spPr bwMode="auto">
          <a:xfrm>
            <a:off x="250825" y="1719263"/>
            <a:ext cx="8642350" cy="1322387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000">
                <a:latin typeface="Verdana" pitchFamily="34" charset="0"/>
                <a:ea typeface="Verdana" pitchFamily="34" charset="0"/>
                <a:cs typeface="Verdana" pitchFamily="34" charset="0"/>
              </a:rPr>
              <a:t>Рассмотрим прямоугольник с вершинами в узлах</a:t>
            </a:r>
          </a:p>
          <a:p>
            <a:pPr algn="ctr"/>
            <a:r>
              <a:rPr lang="ru-RU" sz="2000">
                <a:latin typeface="Verdana" pitchFamily="34" charset="0"/>
                <a:ea typeface="Verdana" pitchFamily="34" charset="0"/>
                <a:cs typeface="Verdana" pitchFamily="34" charset="0"/>
              </a:rPr>
              <a:t>и со сторонами, лежащими на прямых разметки.</a:t>
            </a:r>
          </a:p>
          <a:p>
            <a:pPr algn="ctr"/>
            <a:r>
              <a:rPr lang="ru-RU" sz="2000">
                <a:latin typeface="Verdana" pitchFamily="34" charset="0"/>
                <a:ea typeface="Verdana" pitchFamily="34" charset="0"/>
                <a:cs typeface="Verdana" pitchFamily="34" charset="0"/>
              </a:rPr>
              <a:t>Пусть длины</a:t>
            </a:r>
            <a:r>
              <a:rPr lang="en-US" sz="200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000">
                <a:latin typeface="Verdana" pitchFamily="34" charset="0"/>
                <a:ea typeface="Verdana" pitchFamily="34" charset="0"/>
                <a:cs typeface="Verdana" pitchFamily="34" charset="0"/>
              </a:rPr>
              <a:t>сторон прямоугольника равны </a:t>
            </a:r>
            <a:r>
              <a:rPr lang="ru-RU" sz="2000" b="1" i="1">
                <a:latin typeface="Verdana" pitchFamily="34" charset="0"/>
                <a:ea typeface="Verdana" pitchFamily="34" charset="0"/>
                <a:cs typeface="Verdana" pitchFamily="34" charset="0"/>
              </a:rPr>
              <a:t>m</a:t>
            </a:r>
            <a:r>
              <a:rPr lang="ru-RU" sz="2000">
                <a:latin typeface="Verdana" pitchFamily="34" charset="0"/>
                <a:ea typeface="Verdana" pitchFamily="34" charset="0"/>
                <a:cs typeface="Verdana" pitchFamily="34" charset="0"/>
              </a:rPr>
              <a:t> и </a:t>
            </a:r>
            <a:r>
              <a:rPr lang="ru-RU" sz="2000" b="1" i="1">
                <a:latin typeface="Verdana" pitchFamily="34" charset="0"/>
                <a:ea typeface="Verdana" pitchFamily="34" charset="0"/>
                <a:cs typeface="Verdana" pitchFamily="34" charset="0"/>
              </a:rPr>
              <a:t>n</a:t>
            </a:r>
            <a:r>
              <a:rPr lang="ru-RU" sz="200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  <a:p>
            <a:pPr algn="ctr"/>
            <a:r>
              <a:rPr lang="ru-RU" sz="2000">
                <a:latin typeface="Verdana" pitchFamily="34" charset="0"/>
                <a:ea typeface="Verdana" pitchFamily="34" charset="0"/>
                <a:cs typeface="Verdana" pitchFamily="34" charset="0"/>
              </a:rPr>
              <a:t>Сколько узлов лежит на</a:t>
            </a:r>
            <a:r>
              <a:rPr lang="en-US" sz="200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000">
                <a:latin typeface="Verdana" pitchFamily="34" charset="0"/>
                <a:ea typeface="Verdana" pitchFamily="34" charset="0"/>
                <a:cs typeface="Verdana" pitchFamily="34" charset="0"/>
              </a:rPr>
              <a:t>диагонали этого прямоугольника?</a:t>
            </a: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250825" y="3068638"/>
            <a:ext cx="4591050" cy="101600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000">
                <a:latin typeface="Verdana" pitchFamily="34" charset="0"/>
                <a:ea typeface="Verdana" pitchFamily="34" charset="0"/>
                <a:cs typeface="Verdana" pitchFamily="34" charset="0"/>
              </a:rPr>
              <a:t>Возьмём систему координат</a:t>
            </a:r>
          </a:p>
          <a:p>
            <a:pPr algn="ctr"/>
            <a:r>
              <a:rPr lang="ru-RU" sz="2000">
                <a:latin typeface="Verdana" pitchFamily="34" charset="0"/>
                <a:ea typeface="Verdana" pitchFamily="34" charset="0"/>
                <a:cs typeface="Verdana" pitchFamily="34" charset="0"/>
              </a:rPr>
              <a:t>и расположим прямоугольник</a:t>
            </a:r>
          </a:p>
          <a:p>
            <a:pPr algn="ctr"/>
            <a:r>
              <a:rPr lang="ru-RU" sz="2000" b="1" i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АВСD</a:t>
            </a:r>
            <a:r>
              <a:rPr lang="ru-RU" sz="2000">
                <a:latin typeface="Verdana" pitchFamily="34" charset="0"/>
                <a:ea typeface="Verdana" pitchFamily="34" charset="0"/>
                <a:cs typeface="Verdana" pitchFamily="34" charset="0"/>
              </a:rPr>
              <a:t> как на чертеже.</a:t>
            </a: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250825" y="4122738"/>
            <a:ext cx="4591050" cy="1322387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000">
                <a:latin typeface="Verdana" pitchFamily="34" charset="0"/>
                <a:ea typeface="Verdana" pitchFamily="34" charset="0"/>
                <a:cs typeface="Verdana" pitchFamily="34" charset="0"/>
              </a:rPr>
              <a:t>Если бы на диагонали </a:t>
            </a:r>
            <a:r>
              <a:rPr lang="ru-RU" sz="2000" b="1" i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АС</a:t>
            </a:r>
            <a:endParaRPr lang="ru-RU" sz="20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000">
                <a:latin typeface="Verdana" pitchFamily="34" charset="0"/>
                <a:ea typeface="Verdana" pitchFamily="34" charset="0"/>
                <a:cs typeface="Verdana" pitchFamily="34" charset="0"/>
              </a:rPr>
              <a:t>Лежал бы ещё узел </a:t>
            </a:r>
            <a:r>
              <a:rPr lang="ru-RU" sz="2000" b="1" i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Е</a:t>
            </a:r>
            <a:r>
              <a:rPr lang="ru-RU" sz="20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(</a:t>
            </a:r>
            <a:r>
              <a:rPr lang="ru-RU" sz="2000" b="1" i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x</a:t>
            </a:r>
            <a:r>
              <a:rPr lang="ru-RU" sz="20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;</a:t>
            </a:r>
            <a:r>
              <a:rPr lang="ru-RU" sz="2000" b="1" i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y</a:t>
            </a:r>
            <a:r>
              <a:rPr lang="ru-RU" sz="20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)</a:t>
            </a:r>
            <a:r>
              <a:rPr lang="ru-RU" sz="2000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</a:p>
          <a:p>
            <a:pPr algn="ctr"/>
            <a:r>
              <a:rPr lang="ru-RU" sz="2000">
                <a:latin typeface="Verdana" pitchFamily="34" charset="0"/>
                <a:ea typeface="Verdana" pitchFamily="34" charset="0"/>
                <a:cs typeface="Verdana" pitchFamily="34" charset="0"/>
              </a:rPr>
              <a:t>то треугольники </a:t>
            </a:r>
            <a:r>
              <a:rPr lang="ru-RU" sz="2000" b="1" i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АЕF</a:t>
            </a:r>
            <a:r>
              <a:rPr lang="ru-RU" sz="2000">
                <a:latin typeface="Verdana" pitchFamily="34" charset="0"/>
                <a:ea typeface="Verdana" pitchFamily="34" charset="0"/>
                <a:cs typeface="Verdana" pitchFamily="34" charset="0"/>
              </a:rPr>
              <a:t> и </a:t>
            </a:r>
            <a:r>
              <a:rPr lang="ru-RU" sz="2000" b="1" i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АСD</a:t>
            </a:r>
            <a:r>
              <a:rPr lang="ru-RU" sz="2000">
                <a:latin typeface="Verdana" pitchFamily="34" charset="0"/>
                <a:ea typeface="Verdana" pitchFamily="34" charset="0"/>
                <a:cs typeface="Verdana" pitchFamily="34" charset="0"/>
              </a:rPr>
              <a:t> были бы подобны.</a:t>
            </a: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932363" y="3087688"/>
            <a:ext cx="3971925" cy="2143125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/>
            <a:ext uri="{91240B29-F687-4F45-9708-019B960494DF}"/>
          </a:extLst>
        </p:spPr>
      </p:pic>
      <p:sp>
        <p:nvSpPr>
          <p:cNvPr id="13" name="TextBox 12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251520" y="5466207"/>
            <a:ext cx="8640960" cy="1356462"/>
          </a:xfrm>
          <a:prstGeom prst="rect">
            <a:avLst/>
          </a:prstGeom>
          <a:blipFill rotWithShape="1">
            <a:blip r:embed="rId5"/>
            <a:stretch>
              <a:fillRect b="-1802"/>
            </a:stretch>
          </a:blipFill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>
                <a:noFill/>
                <a:latin typeface="+mn-lt"/>
              </a:rPr>
              <a:t> </a:t>
            </a:r>
          </a:p>
        </p:txBody>
      </p:sp>
      <p:sp>
        <p:nvSpPr>
          <p:cNvPr id="29705" name="TextBox 14"/>
          <p:cNvSpPr txBox="1">
            <a:spLocks noChangeArrowheads="1"/>
          </p:cNvSpPr>
          <p:nvPr/>
        </p:nvSpPr>
        <p:spPr bwMode="auto">
          <a:xfrm>
            <a:off x="3132138" y="28575"/>
            <a:ext cx="6011862" cy="860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Количество</a:t>
            </a:r>
            <a:r>
              <a:rPr lang="en-US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узлов</a:t>
            </a:r>
            <a:endParaRPr lang="en-US" sz="2500" b="1">
              <a:solidFill>
                <a:srgbClr val="151515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на диагонали прямоугольника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5" name="Рисунок 6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746" name="TextBox 7"/>
          <p:cNvSpPr txBox="1">
            <a:spLocks noChangeArrowheads="1"/>
          </p:cNvSpPr>
          <p:nvPr/>
        </p:nvSpPr>
        <p:spPr bwMode="auto">
          <a:xfrm>
            <a:off x="0" y="134938"/>
            <a:ext cx="3132138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Геометрия</a:t>
            </a:r>
            <a:endParaRPr lang="en-US" b="1">
              <a:solidFill>
                <a:srgbClr val="151515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на клетчатой бумаге</a:t>
            </a:r>
          </a:p>
        </p:txBody>
      </p:sp>
      <p:sp>
        <p:nvSpPr>
          <p:cNvPr id="31747" name="TextBox 13"/>
          <p:cNvSpPr txBox="1">
            <a:spLocks noChangeArrowheads="1"/>
          </p:cNvSpPr>
          <p:nvPr/>
        </p:nvSpPr>
        <p:spPr bwMode="auto">
          <a:xfrm>
            <a:off x="250825" y="1268413"/>
            <a:ext cx="8642350" cy="43180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200" b="1">
                <a:solidFill>
                  <a:srgbClr val="8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Задача </a:t>
            </a:r>
            <a:r>
              <a:rPr lang="en-US" sz="2200" b="1">
                <a:solidFill>
                  <a:srgbClr val="8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3</a:t>
            </a:r>
            <a:r>
              <a:rPr lang="ru-RU" sz="2200" b="1">
                <a:solidFill>
                  <a:srgbClr val="8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*</a:t>
            </a:r>
          </a:p>
        </p:txBody>
      </p:sp>
      <p:sp>
        <p:nvSpPr>
          <p:cNvPr id="31748" name="TextBox 8"/>
          <p:cNvSpPr txBox="1">
            <a:spLocks noChangeArrowheads="1"/>
          </p:cNvSpPr>
          <p:nvPr/>
        </p:nvSpPr>
        <p:spPr bwMode="auto">
          <a:xfrm>
            <a:off x="250825" y="1719263"/>
            <a:ext cx="8642350" cy="1322387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000">
                <a:latin typeface="Verdana" pitchFamily="34" charset="0"/>
                <a:ea typeface="Verdana" pitchFamily="34" charset="0"/>
                <a:cs typeface="Verdana" pitchFamily="34" charset="0"/>
              </a:rPr>
              <a:t>Рассмотрим прямоугольник с вершинами в узлах</a:t>
            </a:r>
          </a:p>
          <a:p>
            <a:pPr algn="ctr"/>
            <a:r>
              <a:rPr lang="ru-RU" sz="2000">
                <a:latin typeface="Verdana" pitchFamily="34" charset="0"/>
                <a:ea typeface="Verdana" pitchFamily="34" charset="0"/>
                <a:cs typeface="Verdana" pitchFamily="34" charset="0"/>
              </a:rPr>
              <a:t>и со сторонами, лежащими на прямых разметки.</a:t>
            </a:r>
          </a:p>
          <a:p>
            <a:pPr algn="ctr"/>
            <a:r>
              <a:rPr lang="ru-RU" sz="2000">
                <a:latin typeface="Verdana" pitchFamily="34" charset="0"/>
                <a:ea typeface="Verdana" pitchFamily="34" charset="0"/>
                <a:cs typeface="Verdana" pitchFamily="34" charset="0"/>
              </a:rPr>
              <a:t>Пусть длины</a:t>
            </a:r>
            <a:r>
              <a:rPr lang="en-US" sz="200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000">
                <a:latin typeface="Verdana" pitchFamily="34" charset="0"/>
                <a:ea typeface="Verdana" pitchFamily="34" charset="0"/>
                <a:cs typeface="Verdana" pitchFamily="34" charset="0"/>
              </a:rPr>
              <a:t>сторон прямоугольника равны </a:t>
            </a:r>
            <a:r>
              <a:rPr lang="ru-RU" sz="2000" b="1" i="1">
                <a:latin typeface="Verdana" pitchFamily="34" charset="0"/>
                <a:ea typeface="Verdana" pitchFamily="34" charset="0"/>
                <a:cs typeface="Verdana" pitchFamily="34" charset="0"/>
              </a:rPr>
              <a:t>m</a:t>
            </a:r>
            <a:r>
              <a:rPr lang="ru-RU" sz="2000">
                <a:latin typeface="Verdana" pitchFamily="34" charset="0"/>
                <a:ea typeface="Verdana" pitchFamily="34" charset="0"/>
                <a:cs typeface="Verdana" pitchFamily="34" charset="0"/>
              </a:rPr>
              <a:t> и </a:t>
            </a:r>
            <a:r>
              <a:rPr lang="ru-RU" sz="2000" b="1" i="1">
                <a:latin typeface="Verdana" pitchFamily="34" charset="0"/>
                <a:ea typeface="Verdana" pitchFamily="34" charset="0"/>
                <a:cs typeface="Verdana" pitchFamily="34" charset="0"/>
              </a:rPr>
              <a:t>n</a:t>
            </a:r>
            <a:r>
              <a:rPr lang="ru-RU" sz="200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  <a:p>
            <a:pPr algn="ctr"/>
            <a:r>
              <a:rPr lang="ru-RU" sz="2000">
                <a:latin typeface="Verdana" pitchFamily="34" charset="0"/>
                <a:ea typeface="Verdana" pitchFamily="34" charset="0"/>
                <a:cs typeface="Verdana" pitchFamily="34" charset="0"/>
              </a:rPr>
              <a:t>Сколько узлов лежит на</a:t>
            </a:r>
            <a:r>
              <a:rPr lang="en-US" sz="200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000">
                <a:latin typeface="Verdana" pitchFamily="34" charset="0"/>
                <a:ea typeface="Verdana" pitchFamily="34" charset="0"/>
                <a:cs typeface="Verdana" pitchFamily="34" charset="0"/>
              </a:rPr>
              <a:t>диагонали этого прямоугольника?</a:t>
            </a:r>
          </a:p>
        </p:txBody>
      </p:sp>
      <p:sp>
        <p:nvSpPr>
          <p:cNvPr id="11" name="TextBox 10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251520" y="3068960"/>
            <a:ext cx="4590510" cy="2529026"/>
          </a:xfrm>
          <a:prstGeom prst="rect">
            <a:avLst/>
          </a:prstGeom>
          <a:blipFill rotWithShape="1">
            <a:blip r:embed="rId4"/>
            <a:stretch>
              <a:fillRect t="-1687" b="-4819"/>
            </a:stretch>
          </a:blipFill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>
                <a:noFill/>
                <a:latin typeface="+mn-lt"/>
              </a:rPr>
              <a:t> </a:t>
            </a: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250825" y="5653088"/>
            <a:ext cx="8642350" cy="101600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000">
                <a:latin typeface="Verdana" pitchFamily="34" charset="0"/>
                <a:ea typeface="Verdana" pitchFamily="34" charset="0"/>
                <a:cs typeface="Verdana" pitchFamily="34" charset="0"/>
              </a:rPr>
              <a:t>По лученное противоречие доказывает,</a:t>
            </a:r>
            <a:endParaRPr lang="en-US" sz="20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000">
                <a:latin typeface="Verdana" pitchFamily="34" charset="0"/>
                <a:ea typeface="Verdana" pitchFamily="34" charset="0"/>
                <a:cs typeface="Verdana" pitchFamily="34" charset="0"/>
              </a:rPr>
              <a:t>что на диагонали </a:t>
            </a:r>
            <a:r>
              <a:rPr lang="ru-RU" sz="2000" b="1" i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АС </a:t>
            </a:r>
            <a:r>
              <a:rPr lang="ru-RU" sz="2000">
                <a:latin typeface="Verdana" pitchFamily="34" charset="0"/>
                <a:ea typeface="Verdana" pitchFamily="34" charset="0"/>
                <a:cs typeface="Verdana" pitchFamily="34" charset="0"/>
              </a:rPr>
              <a:t>нет никаких других узлов,</a:t>
            </a:r>
            <a:endParaRPr lang="en-US" sz="20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000">
                <a:latin typeface="Verdana" pitchFamily="34" charset="0"/>
                <a:ea typeface="Verdana" pitchFamily="34" charset="0"/>
                <a:cs typeface="Verdana" pitchFamily="34" charset="0"/>
              </a:rPr>
              <a:t>кроме концов </a:t>
            </a:r>
            <a:r>
              <a:rPr lang="ru-RU" sz="2000" b="1" i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А</a:t>
            </a:r>
            <a:r>
              <a:rPr lang="ru-RU" sz="2000">
                <a:latin typeface="Verdana" pitchFamily="34" charset="0"/>
                <a:ea typeface="Verdana" pitchFamily="34" charset="0"/>
                <a:cs typeface="Verdana" pitchFamily="34" charset="0"/>
              </a:rPr>
              <a:t> и </a:t>
            </a:r>
            <a:r>
              <a:rPr lang="ru-RU" sz="2000" b="1" i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С</a:t>
            </a:r>
            <a:r>
              <a:rPr lang="ru-RU" sz="200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932363" y="3087688"/>
            <a:ext cx="3971925" cy="2143125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/>
            <a:ext uri="{91240B29-F687-4F45-9708-019B960494DF}"/>
          </a:extLst>
        </p:spPr>
      </p:pic>
      <p:sp>
        <p:nvSpPr>
          <p:cNvPr id="31752" name="TextBox 14"/>
          <p:cNvSpPr txBox="1">
            <a:spLocks noChangeArrowheads="1"/>
          </p:cNvSpPr>
          <p:nvPr/>
        </p:nvSpPr>
        <p:spPr bwMode="auto">
          <a:xfrm>
            <a:off x="3132138" y="28575"/>
            <a:ext cx="6011862" cy="860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Количество</a:t>
            </a:r>
            <a:r>
              <a:rPr lang="en-US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узлов</a:t>
            </a:r>
            <a:endParaRPr lang="en-US" sz="2500" b="1">
              <a:solidFill>
                <a:srgbClr val="151515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на диагонали прямоугольника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793" name="Рисунок 6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3794" name="TextBox 7"/>
          <p:cNvSpPr txBox="1">
            <a:spLocks noChangeArrowheads="1"/>
          </p:cNvSpPr>
          <p:nvPr/>
        </p:nvSpPr>
        <p:spPr bwMode="auto">
          <a:xfrm>
            <a:off x="0" y="134938"/>
            <a:ext cx="3132138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Геометрия</a:t>
            </a:r>
            <a:endParaRPr lang="en-US" b="1">
              <a:solidFill>
                <a:srgbClr val="151515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на клетчатой бумаге</a:t>
            </a:r>
          </a:p>
        </p:txBody>
      </p:sp>
      <p:sp>
        <p:nvSpPr>
          <p:cNvPr id="33795" name="TextBox 13"/>
          <p:cNvSpPr txBox="1">
            <a:spLocks noChangeArrowheads="1"/>
          </p:cNvSpPr>
          <p:nvPr/>
        </p:nvSpPr>
        <p:spPr bwMode="auto">
          <a:xfrm>
            <a:off x="250825" y="1268413"/>
            <a:ext cx="8642350" cy="43180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200" b="1">
                <a:solidFill>
                  <a:srgbClr val="8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Задача </a:t>
            </a:r>
            <a:r>
              <a:rPr lang="en-US" sz="2200" b="1">
                <a:solidFill>
                  <a:srgbClr val="8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3</a:t>
            </a:r>
            <a:r>
              <a:rPr lang="ru-RU" sz="2200" b="1">
                <a:solidFill>
                  <a:srgbClr val="8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*</a:t>
            </a:r>
          </a:p>
        </p:txBody>
      </p:sp>
      <p:sp>
        <p:nvSpPr>
          <p:cNvPr id="33796" name="TextBox 8"/>
          <p:cNvSpPr txBox="1">
            <a:spLocks noChangeArrowheads="1"/>
          </p:cNvSpPr>
          <p:nvPr/>
        </p:nvSpPr>
        <p:spPr bwMode="auto">
          <a:xfrm>
            <a:off x="250825" y="1719263"/>
            <a:ext cx="8642350" cy="1322387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000">
                <a:latin typeface="Verdana" pitchFamily="34" charset="0"/>
                <a:ea typeface="Verdana" pitchFamily="34" charset="0"/>
                <a:cs typeface="Verdana" pitchFamily="34" charset="0"/>
              </a:rPr>
              <a:t>Рассмотрим прямоугольник с вершинами в узлах</a:t>
            </a:r>
          </a:p>
          <a:p>
            <a:pPr algn="ctr"/>
            <a:r>
              <a:rPr lang="ru-RU" sz="2000">
                <a:latin typeface="Verdana" pitchFamily="34" charset="0"/>
                <a:ea typeface="Verdana" pitchFamily="34" charset="0"/>
                <a:cs typeface="Verdana" pitchFamily="34" charset="0"/>
              </a:rPr>
              <a:t>и со сторонами, лежащими на прямых разметки.</a:t>
            </a:r>
          </a:p>
          <a:p>
            <a:pPr algn="ctr"/>
            <a:r>
              <a:rPr lang="ru-RU" sz="2000">
                <a:latin typeface="Verdana" pitchFamily="34" charset="0"/>
                <a:ea typeface="Verdana" pitchFamily="34" charset="0"/>
                <a:cs typeface="Verdana" pitchFamily="34" charset="0"/>
              </a:rPr>
              <a:t>Пусть длины</a:t>
            </a:r>
            <a:r>
              <a:rPr lang="en-US" sz="200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000">
                <a:latin typeface="Verdana" pitchFamily="34" charset="0"/>
                <a:ea typeface="Verdana" pitchFamily="34" charset="0"/>
                <a:cs typeface="Verdana" pitchFamily="34" charset="0"/>
              </a:rPr>
              <a:t>сторон прямоугольника равны </a:t>
            </a:r>
            <a:r>
              <a:rPr lang="ru-RU" sz="2000" b="1" i="1">
                <a:latin typeface="Verdana" pitchFamily="34" charset="0"/>
                <a:ea typeface="Verdana" pitchFamily="34" charset="0"/>
                <a:cs typeface="Verdana" pitchFamily="34" charset="0"/>
              </a:rPr>
              <a:t>m</a:t>
            </a:r>
            <a:r>
              <a:rPr lang="ru-RU" sz="2000">
                <a:latin typeface="Verdana" pitchFamily="34" charset="0"/>
                <a:ea typeface="Verdana" pitchFamily="34" charset="0"/>
                <a:cs typeface="Verdana" pitchFamily="34" charset="0"/>
              </a:rPr>
              <a:t> и </a:t>
            </a:r>
            <a:r>
              <a:rPr lang="ru-RU" sz="2000" b="1" i="1">
                <a:latin typeface="Verdana" pitchFamily="34" charset="0"/>
                <a:ea typeface="Verdana" pitchFamily="34" charset="0"/>
                <a:cs typeface="Verdana" pitchFamily="34" charset="0"/>
              </a:rPr>
              <a:t>n</a:t>
            </a:r>
            <a:r>
              <a:rPr lang="ru-RU" sz="200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  <a:p>
            <a:pPr algn="ctr"/>
            <a:r>
              <a:rPr lang="ru-RU" sz="2000">
                <a:latin typeface="Verdana" pitchFamily="34" charset="0"/>
                <a:ea typeface="Verdana" pitchFamily="34" charset="0"/>
                <a:cs typeface="Verdana" pitchFamily="34" charset="0"/>
              </a:rPr>
              <a:t>Сколько узлов лежит на</a:t>
            </a:r>
            <a:r>
              <a:rPr lang="en-US" sz="200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000">
                <a:latin typeface="Verdana" pitchFamily="34" charset="0"/>
                <a:ea typeface="Verdana" pitchFamily="34" charset="0"/>
                <a:cs typeface="Verdana" pitchFamily="34" charset="0"/>
              </a:rPr>
              <a:t>диагонали этого прямоугольника?</a:t>
            </a:r>
          </a:p>
        </p:txBody>
      </p:sp>
      <p:sp>
        <p:nvSpPr>
          <p:cNvPr id="11" name="TextBox 10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251520" y="3068960"/>
            <a:ext cx="4590510" cy="3749809"/>
          </a:xfrm>
          <a:prstGeom prst="rect">
            <a:avLst/>
          </a:prstGeom>
          <a:blipFill rotWithShape="1">
            <a:blip r:embed="rId4"/>
            <a:stretch>
              <a:fillRect t="-1136" b="-2435"/>
            </a:stretch>
          </a:blipFill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>
                <a:noFill/>
                <a:latin typeface="+mn-lt"/>
              </a:rPr>
              <a:t> </a:t>
            </a: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932363" y="3081338"/>
            <a:ext cx="3973512" cy="2147887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/>
            <a:ext uri="{91240B29-F687-4F45-9708-019B960494DF}"/>
          </a:extLst>
        </p:spPr>
      </p:pic>
      <p:sp>
        <p:nvSpPr>
          <p:cNvPr id="33799" name="TextBox 12"/>
          <p:cNvSpPr txBox="1">
            <a:spLocks noChangeArrowheads="1"/>
          </p:cNvSpPr>
          <p:nvPr/>
        </p:nvSpPr>
        <p:spPr bwMode="auto">
          <a:xfrm>
            <a:off x="3132138" y="28575"/>
            <a:ext cx="6011862" cy="860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Количество</a:t>
            </a:r>
            <a:r>
              <a:rPr lang="en-US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узлов</a:t>
            </a:r>
            <a:endParaRPr lang="en-US" sz="2500" b="1">
              <a:solidFill>
                <a:srgbClr val="151515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на диагонали прямоугольника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841" name="Рисунок 6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5842" name="TextBox 7"/>
          <p:cNvSpPr txBox="1">
            <a:spLocks noChangeArrowheads="1"/>
          </p:cNvSpPr>
          <p:nvPr/>
        </p:nvSpPr>
        <p:spPr bwMode="auto">
          <a:xfrm>
            <a:off x="0" y="134938"/>
            <a:ext cx="3132138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Геометрия</a:t>
            </a:r>
            <a:endParaRPr lang="en-US" b="1">
              <a:solidFill>
                <a:srgbClr val="151515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на клетчатой бумаге</a:t>
            </a:r>
          </a:p>
        </p:txBody>
      </p:sp>
      <p:sp>
        <p:nvSpPr>
          <p:cNvPr id="35843" name="TextBox 13"/>
          <p:cNvSpPr txBox="1">
            <a:spLocks noChangeArrowheads="1"/>
          </p:cNvSpPr>
          <p:nvPr/>
        </p:nvSpPr>
        <p:spPr bwMode="auto">
          <a:xfrm>
            <a:off x="250825" y="1268413"/>
            <a:ext cx="8642350" cy="43180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200" b="1">
                <a:solidFill>
                  <a:srgbClr val="8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Задача </a:t>
            </a:r>
            <a:r>
              <a:rPr lang="en-US" sz="2200" b="1">
                <a:solidFill>
                  <a:srgbClr val="8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3</a:t>
            </a:r>
            <a:r>
              <a:rPr lang="ru-RU" sz="2200" b="1">
                <a:solidFill>
                  <a:srgbClr val="8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*</a:t>
            </a:r>
          </a:p>
        </p:txBody>
      </p:sp>
      <p:sp>
        <p:nvSpPr>
          <p:cNvPr id="35844" name="TextBox 8"/>
          <p:cNvSpPr txBox="1">
            <a:spLocks noChangeArrowheads="1"/>
          </p:cNvSpPr>
          <p:nvPr/>
        </p:nvSpPr>
        <p:spPr bwMode="auto">
          <a:xfrm>
            <a:off x="250825" y="1719263"/>
            <a:ext cx="8642350" cy="1322387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000">
                <a:latin typeface="Verdana" pitchFamily="34" charset="0"/>
                <a:ea typeface="Verdana" pitchFamily="34" charset="0"/>
                <a:cs typeface="Verdana" pitchFamily="34" charset="0"/>
              </a:rPr>
              <a:t>Рассмотрим прямоугольник с вершинами в узлах</a:t>
            </a:r>
          </a:p>
          <a:p>
            <a:pPr algn="ctr"/>
            <a:r>
              <a:rPr lang="ru-RU" sz="2000">
                <a:latin typeface="Verdana" pitchFamily="34" charset="0"/>
                <a:ea typeface="Verdana" pitchFamily="34" charset="0"/>
                <a:cs typeface="Verdana" pitchFamily="34" charset="0"/>
              </a:rPr>
              <a:t>и со сторонами, лежащими на прямых разметки.</a:t>
            </a:r>
          </a:p>
          <a:p>
            <a:pPr algn="ctr"/>
            <a:r>
              <a:rPr lang="ru-RU" sz="2000">
                <a:latin typeface="Verdana" pitchFamily="34" charset="0"/>
                <a:ea typeface="Verdana" pitchFamily="34" charset="0"/>
                <a:cs typeface="Verdana" pitchFamily="34" charset="0"/>
              </a:rPr>
              <a:t>Пусть длины</a:t>
            </a:r>
            <a:r>
              <a:rPr lang="en-US" sz="200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000">
                <a:latin typeface="Verdana" pitchFamily="34" charset="0"/>
                <a:ea typeface="Verdana" pitchFamily="34" charset="0"/>
                <a:cs typeface="Verdana" pitchFamily="34" charset="0"/>
              </a:rPr>
              <a:t>сторон прямоугольника равны </a:t>
            </a:r>
            <a:r>
              <a:rPr lang="ru-RU" sz="2000" b="1" i="1">
                <a:latin typeface="Verdana" pitchFamily="34" charset="0"/>
                <a:ea typeface="Verdana" pitchFamily="34" charset="0"/>
                <a:cs typeface="Verdana" pitchFamily="34" charset="0"/>
              </a:rPr>
              <a:t>m</a:t>
            </a:r>
            <a:r>
              <a:rPr lang="ru-RU" sz="2000">
                <a:latin typeface="Verdana" pitchFamily="34" charset="0"/>
                <a:ea typeface="Verdana" pitchFamily="34" charset="0"/>
                <a:cs typeface="Verdana" pitchFamily="34" charset="0"/>
              </a:rPr>
              <a:t> и </a:t>
            </a:r>
            <a:r>
              <a:rPr lang="ru-RU" sz="2000" b="1" i="1">
                <a:latin typeface="Verdana" pitchFamily="34" charset="0"/>
                <a:ea typeface="Verdana" pitchFamily="34" charset="0"/>
                <a:cs typeface="Verdana" pitchFamily="34" charset="0"/>
              </a:rPr>
              <a:t>n</a:t>
            </a:r>
            <a:r>
              <a:rPr lang="ru-RU" sz="200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  <a:p>
            <a:pPr algn="ctr"/>
            <a:r>
              <a:rPr lang="ru-RU" sz="2000">
                <a:latin typeface="Verdana" pitchFamily="34" charset="0"/>
                <a:ea typeface="Verdana" pitchFamily="34" charset="0"/>
                <a:cs typeface="Verdana" pitchFamily="34" charset="0"/>
              </a:rPr>
              <a:t>Сколько узлов лежит на</a:t>
            </a:r>
            <a:r>
              <a:rPr lang="en-US" sz="200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000">
                <a:latin typeface="Verdana" pitchFamily="34" charset="0"/>
                <a:ea typeface="Verdana" pitchFamily="34" charset="0"/>
                <a:cs typeface="Verdana" pitchFamily="34" charset="0"/>
              </a:rPr>
              <a:t>диагонали этого прямоугольника?</a:t>
            </a:r>
          </a:p>
        </p:txBody>
      </p:sp>
      <p:sp>
        <p:nvSpPr>
          <p:cNvPr id="11" name="TextBox 10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251520" y="3068960"/>
            <a:ext cx="4590510" cy="2450351"/>
          </a:xfrm>
          <a:prstGeom prst="rect">
            <a:avLst/>
          </a:prstGeom>
          <a:blipFill rotWithShape="1">
            <a:blip r:embed="rId4"/>
            <a:stretch>
              <a:fillRect l="-1062" t="-1741" r="-1062"/>
            </a:stretch>
          </a:blipFill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>
                <a:noFill/>
                <a:latin typeface="+mn-lt"/>
              </a:rPr>
              <a:t> </a:t>
            </a: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932363" y="3081338"/>
            <a:ext cx="3973512" cy="2147887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/>
            <a:ext uri="{91240B29-F687-4F45-9708-019B960494DF}"/>
          </a:extLst>
        </p:spPr>
      </p:pic>
      <p:sp>
        <p:nvSpPr>
          <p:cNvPr id="12" name="TextBox 11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251520" y="5585737"/>
            <a:ext cx="8640960" cy="1038618"/>
          </a:xfrm>
          <a:prstGeom prst="rect">
            <a:avLst/>
          </a:prstGeom>
          <a:blipFill rotWithShape="1">
            <a:blip r:embed="rId6"/>
            <a:stretch>
              <a:fillRect b="-12865"/>
            </a:stretch>
          </a:blipFill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>
                <a:noFill/>
                <a:latin typeface="+mn-lt"/>
              </a:rPr>
              <a:t> </a:t>
            </a:r>
          </a:p>
        </p:txBody>
      </p:sp>
      <p:sp>
        <p:nvSpPr>
          <p:cNvPr id="35848" name="TextBox 12"/>
          <p:cNvSpPr txBox="1">
            <a:spLocks noChangeArrowheads="1"/>
          </p:cNvSpPr>
          <p:nvPr/>
        </p:nvSpPr>
        <p:spPr bwMode="auto">
          <a:xfrm>
            <a:off x="3132138" y="28575"/>
            <a:ext cx="6011862" cy="860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Количество</a:t>
            </a:r>
            <a:r>
              <a:rPr lang="en-US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узлов</a:t>
            </a:r>
            <a:endParaRPr lang="en-US" sz="2500" b="1">
              <a:solidFill>
                <a:srgbClr val="151515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на диагонали прямоугольника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extBox 4"/>
          <p:cNvSpPr txBox="1">
            <a:spLocks noChangeArrowheads="1"/>
          </p:cNvSpPr>
          <p:nvPr/>
        </p:nvSpPr>
        <p:spPr bwMode="auto">
          <a:xfrm>
            <a:off x="250825" y="1268413"/>
            <a:ext cx="8642350" cy="1246187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Лист клетчатой бумаги удобно располагать так, чтобы 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прямые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 образующие клетки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</a:p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были 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горизонтальными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 и 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вертикальными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  <a:endParaRPr lang="en-US" sz="250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15362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3" name="TextBox 7"/>
          <p:cNvSpPr txBox="1">
            <a:spLocks noChangeArrowheads="1"/>
          </p:cNvSpPr>
          <p:nvPr/>
        </p:nvSpPr>
        <p:spPr bwMode="auto">
          <a:xfrm>
            <a:off x="0" y="134938"/>
            <a:ext cx="3132138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Геометрия</a:t>
            </a:r>
            <a:endParaRPr lang="en-US" b="1">
              <a:solidFill>
                <a:srgbClr val="151515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на клетчатой бумаге</a:t>
            </a:r>
          </a:p>
        </p:txBody>
      </p:sp>
      <p:sp>
        <p:nvSpPr>
          <p:cNvPr id="15364" name="TextBox 9"/>
          <p:cNvSpPr txBox="1">
            <a:spLocks noChangeArrowheads="1"/>
          </p:cNvSpPr>
          <p:nvPr/>
        </p:nvSpPr>
        <p:spPr bwMode="auto">
          <a:xfrm>
            <a:off x="3132138" y="220663"/>
            <a:ext cx="601186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Прямые разметки</a:t>
            </a: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250825" y="2573338"/>
            <a:ext cx="8642350" cy="477837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Будем называть эти прямые </a:t>
            </a:r>
            <a:r>
              <a:rPr lang="ru-RU" sz="2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прямыми разметки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. </a:t>
            </a: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250825" y="3114675"/>
            <a:ext cx="4500563" cy="1246188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Они</a:t>
            </a:r>
          </a:p>
          <a:p>
            <a:pPr algn="ctr"/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разбивают плоскость</a:t>
            </a:r>
          </a:p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на 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равные квадраты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250825" y="4432300"/>
            <a:ext cx="4500563" cy="1246188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Сторону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 такого квадрата</a:t>
            </a:r>
          </a:p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удобно принять</a:t>
            </a:r>
          </a:p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за 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единицу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951413" y="3114675"/>
            <a:ext cx="3941762" cy="2732088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/>
            <a:ext uri="{91240B29-F687-4F45-9708-019B960494DF}"/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3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3132138" y="7938"/>
            <a:ext cx="6011862" cy="900112"/>
          </a:xfrm>
          <a:prstGeom prst="snip2DiagRect">
            <a:avLst>
              <a:gd name="adj1" fmla="val 18127"/>
              <a:gd name="adj2" fmla="val 0"/>
            </a:avLst>
          </a:prstGeom>
          <a:solidFill>
            <a:schemeClr val="bg1">
              <a:alpha val="90000"/>
            </a:schemeClr>
          </a:solidFill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ПРОВЕРЬТЕ СЕБЯ</a:t>
            </a:r>
          </a:p>
        </p:txBody>
      </p:sp>
      <p:sp>
        <p:nvSpPr>
          <p:cNvPr id="37890" name="TextBox 13"/>
          <p:cNvSpPr txBox="1">
            <a:spLocks noChangeArrowheads="1"/>
          </p:cNvSpPr>
          <p:nvPr/>
        </p:nvSpPr>
        <p:spPr bwMode="auto">
          <a:xfrm>
            <a:off x="250825" y="1268413"/>
            <a:ext cx="8640763" cy="43180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Ответьте на следующие вопросы:</a:t>
            </a:r>
            <a:endParaRPr lang="en-US" sz="2200" b="1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0" y="7938"/>
            <a:ext cx="3132138" cy="900112"/>
          </a:xfrm>
          <a:prstGeom prst="snip2DiagRect">
            <a:avLst/>
          </a:prstGeom>
          <a:solidFill>
            <a:schemeClr val="bg1">
              <a:alpha val="60000"/>
            </a:schemeClr>
          </a:solidFill>
        </p:spPr>
        <p:txBody>
          <a:bodyPr anchor="ctr">
            <a:spAutoFit/>
          </a:bodyPr>
          <a:lstStyle/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Делимость.</a:t>
            </a:r>
          </a:p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Свойства делимости</a:t>
            </a:r>
          </a:p>
        </p:txBody>
      </p:sp>
      <p:pic>
        <p:nvPicPr>
          <p:cNvPr id="37892" name="Рисунок 11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7893" name="TextBox 19"/>
          <p:cNvSpPr txBox="1">
            <a:spLocks noChangeArrowheads="1"/>
          </p:cNvSpPr>
          <p:nvPr/>
        </p:nvSpPr>
        <p:spPr bwMode="auto">
          <a:xfrm>
            <a:off x="3132138" y="220663"/>
            <a:ext cx="601186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ПРОВЕРЬТЕ СЕБЯ</a:t>
            </a:r>
          </a:p>
        </p:txBody>
      </p:sp>
      <p:sp>
        <p:nvSpPr>
          <p:cNvPr id="37894" name="TextBox 14"/>
          <p:cNvSpPr txBox="1">
            <a:spLocks noChangeArrowheads="1"/>
          </p:cNvSpPr>
          <p:nvPr/>
        </p:nvSpPr>
        <p:spPr bwMode="auto">
          <a:xfrm>
            <a:off x="250825" y="1773238"/>
            <a:ext cx="8640763" cy="430212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Что такое прямые разметки? Узлы?</a:t>
            </a:r>
          </a:p>
        </p:txBody>
      </p:sp>
      <p:sp>
        <p:nvSpPr>
          <p:cNvPr id="37895" name="TextBox 15"/>
          <p:cNvSpPr txBox="1">
            <a:spLocks noChangeArrowheads="1"/>
          </p:cNvSpPr>
          <p:nvPr/>
        </p:nvSpPr>
        <p:spPr bwMode="auto">
          <a:xfrm>
            <a:off x="0" y="134938"/>
            <a:ext cx="3132138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Геометрия</a:t>
            </a:r>
            <a:endParaRPr lang="en-US" b="1">
              <a:solidFill>
                <a:srgbClr val="151515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на клетчатой бумаге</a:t>
            </a:r>
          </a:p>
        </p:txBody>
      </p:sp>
      <p:sp>
        <p:nvSpPr>
          <p:cNvPr id="37896" name="TextBox 14"/>
          <p:cNvSpPr txBox="1">
            <a:spLocks noChangeArrowheads="1"/>
          </p:cNvSpPr>
          <p:nvPr/>
        </p:nvSpPr>
        <p:spPr bwMode="auto">
          <a:xfrm>
            <a:off x="250825" y="2259013"/>
            <a:ext cx="8640763" cy="1108075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Прямая проходит через узлы </a:t>
            </a:r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(1</a:t>
            </a:r>
            <a:r>
              <a:rPr lang="en-US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;</a:t>
            </a:r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 1) </a:t>
            </a:r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и </a:t>
            </a:r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(17, 13)</a:t>
            </a:r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  <a:p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Назовите еще пару узлов, через которые</a:t>
            </a:r>
          </a:p>
          <a:p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проходит данная прямая.</a:t>
            </a:r>
          </a:p>
        </p:txBody>
      </p:sp>
      <p:sp>
        <p:nvSpPr>
          <p:cNvPr id="37897" name="TextBox 14"/>
          <p:cNvSpPr txBox="1">
            <a:spLocks noChangeArrowheads="1"/>
          </p:cNvSpPr>
          <p:nvPr/>
        </p:nvSpPr>
        <p:spPr bwMode="auto">
          <a:xfrm>
            <a:off x="250825" y="3400425"/>
            <a:ext cx="8640763" cy="1785938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Найдите площадь треугольника, вершины которого находятся в узлах:</a:t>
            </a:r>
          </a:p>
          <a:p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а)</a:t>
            </a:r>
            <a:r>
              <a:rPr lang="en-US" sz="220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(</a:t>
            </a:r>
            <a:r>
              <a:rPr lang="en-US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2;</a:t>
            </a:r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2</a:t>
            </a:r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)</a:t>
            </a:r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, </a:t>
            </a:r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(</a:t>
            </a:r>
            <a:r>
              <a:rPr lang="en-US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6;</a:t>
            </a:r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2</a:t>
            </a:r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)</a:t>
            </a:r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 (</a:t>
            </a:r>
            <a:r>
              <a:rPr lang="en-US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4;</a:t>
            </a:r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10</a:t>
            </a:r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)</a:t>
            </a:r>
            <a:r>
              <a:rPr lang="en-US" sz="2200">
                <a:latin typeface="Verdana" pitchFamily="34" charset="0"/>
                <a:ea typeface="Verdana" pitchFamily="34" charset="0"/>
                <a:cs typeface="Verdana" pitchFamily="34" charset="0"/>
              </a:rPr>
              <a:t>;</a:t>
            </a:r>
            <a:endParaRPr lang="ru-RU" sz="22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б)</a:t>
            </a:r>
            <a:r>
              <a:rPr lang="en-US" sz="220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(1</a:t>
            </a:r>
            <a:r>
              <a:rPr lang="en-US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;</a:t>
            </a:r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3</a:t>
            </a:r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)</a:t>
            </a:r>
            <a:r>
              <a:rPr lang="en-US" sz="2200">
                <a:latin typeface="Verdana" pitchFamily="34" charset="0"/>
                <a:ea typeface="Verdana" pitchFamily="34" charset="0"/>
                <a:cs typeface="Verdana" pitchFamily="34" charset="0"/>
              </a:rPr>
              <a:t>, </a:t>
            </a:r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(</a:t>
            </a:r>
            <a:r>
              <a:rPr lang="en-US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3;</a:t>
            </a:r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10</a:t>
            </a:r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)</a:t>
            </a:r>
            <a:r>
              <a:rPr lang="en-US" sz="2200">
                <a:latin typeface="Verdana" pitchFamily="34" charset="0"/>
                <a:ea typeface="Verdana" pitchFamily="34" charset="0"/>
                <a:cs typeface="Verdana" pitchFamily="34" charset="0"/>
              </a:rPr>
              <a:t>, </a:t>
            </a:r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(</a:t>
            </a:r>
            <a:r>
              <a:rPr lang="en-US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6;</a:t>
            </a:r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 1)</a:t>
            </a:r>
            <a:r>
              <a:rPr lang="en-US" sz="2200">
                <a:latin typeface="Verdana" pitchFamily="34" charset="0"/>
                <a:ea typeface="Verdana" pitchFamily="34" charset="0"/>
                <a:cs typeface="Verdana" pitchFamily="34" charset="0"/>
              </a:rPr>
              <a:t>;</a:t>
            </a:r>
            <a:endParaRPr lang="ru-RU" sz="22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в) </a:t>
            </a:r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(</a:t>
            </a:r>
            <a:r>
              <a:rPr lang="en-US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4;</a:t>
            </a:r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2</a:t>
            </a:r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)</a:t>
            </a:r>
            <a:r>
              <a:rPr lang="en-US" sz="2200">
                <a:latin typeface="Verdana" pitchFamily="34" charset="0"/>
                <a:ea typeface="Verdana" pitchFamily="34" charset="0"/>
                <a:cs typeface="Verdana" pitchFamily="34" charset="0"/>
              </a:rPr>
              <a:t>, </a:t>
            </a:r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(</a:t>
            </a:r>
            <a:r>
              <a:rPr lang="en-US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7;</a:t>
            </a:r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10</a:t>
            </a:r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)</a:t>
            </a:r>
            <a:r>
              <a:rPr lang="en-US" sz="2200">
                <a:latin typeface="Verdana" pitchFamily="34" charset="0"/>
                <a:ea typeface="Verdana" pitchFamily="34" charset="0"/>
                <a:cs typeface="Verdana" pitchFamily="34" charset="0"/>
              </a:rPr>
              <a:t>, </a:t>
            </a:r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(</a:t>
            </a:r>
            <a:r>
              <a:rPr lang="en-US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10;</a:t>
            </a:r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12</a:t>
            </a:r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)</a:t>
            </a:r>
            <a:r>
              <a:rPr lang="en-US" sz="220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  <a:endParaRPr lang="ru-RU" sz="220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7898" name="TextBox 14"/>
          <p:cNvSpPr txBox="1">
            <a:spLocks noChangeArrowheads="1"/>
          </p:cNvSpPr>
          <p:nvPr/>
        </p:nvSpPr>
        <p:spPr bwMode="auto">
          <a:xfrm>
            <a:off x="250825" y="5229225"/>
            <a:ext cx="8640763" cy="1446213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Решите задачу </a:t>
            </a:r>
            <a:r>
              <a:rPr lang="en-US" sz="2200">
                <a:latin typeface="Verdana" pitchFamily="34" charset="0"/>
                <a:ea typeface="Verdana" pitchFamily="34" charset="0"/>
                <a:cs typeface="Verdana" pitchFamily="34" charset="0"/>
              </a:rPr>
              <a:t>3*</a:t>
            </a:r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 в случае, если:</a:t>
            </a:r>
          </a:p>
          <a:p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а)</a:t>
            </a:r>
            <a:r>
              <a:rPr lang="en-US" sz="220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m = 17</a:t>
            </a:r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, </a:t>
            </a:r>
            <a:r>
              <a:rPr lang="en-US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n = 13</a:t>
            </a:r>
            <a:r>
              <a:rPr lang="en-US" sz="2200">
                <a:latin typeface="Verdana" pitchFamily="34" charset="0"/>
                <a:ea typeface="Verdana" pitchFamily="34" charset="0"/>
                <a:cs typeface="Verdana" pitchFamily="34" charset="0"/>
              </a:rPr>
              <a:t>;</a:t>
            </a:r>
            <a:endParaRPr lang="ru-RU" sz="22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б)</a:t>
            </a:r>
            <a:r>
              <a:rPr lang="en-US" sz="220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m = 10</a:t>
            </a:r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, </a:t>
            </a:r>
            <a:r>
              <a:rPr lang="en-US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n = 15</a:t>
            </a:r>
            <a:r>
              <a:rPr lang="en-US" sz="2200">
                <a:latin typeface="Verdana" pitchFamily="34" charset="0"/>
                <a:ea typeface="Verdana" pitchFamily="34" charset="0"/>
                <a:cs typeface="Verdana" pitchFamily="34" charset="0"/>
              </a:rPr>
              <a:t>;</a:t>
            </a:r>
            <a:endParaRPr lang="ru-RU" sz="22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в) </a:t>
            </a:r>
            <a:r>
              <a:rPr lang="en-US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m = 5</a:t>
            </a:r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, </a:t>
            </a:r>
            <a:r>
              <a:rPr lang="en-US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n = 25</a:t>
            </a:r>
            <a:r>
              <a:rPr lang="en-US" sz="220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  <a:endParaRPr lang="ru-RU" sz="220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5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6" name="TextBox 7"/>
          <p:cNvSpPr txBox="1">
            <a:spLocks noChangeArrowheads="1"/>
          </p:cNvSpPr>
          <p:nvPr/>
        </p:nvSpPr>
        <p:spPr bwMode="auto">
          <a:xfrm>
            <a:off x="0" y="134938"/>
            <a:ext cx="3132138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Геометрия</a:t>
            </a:r>
            <a:endParaRPr lang="en-US" b="1">
              <a:solidFill>
                <a:srgbClr val="151515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на клетчатой бумаге</a:t>
            </a:r>
          </a:p>
        </p:txBody>
      </p:sp>
      <p:sp>
        <p:nvSpPr>
          <p:cNvPr id="16387" name="TextBox 9"/>
          <p:cNvSpPr txBox="1">
            <a:spLocks noChangeArrowheads="1"/>
          </p:cNvSpPr>
          <p:nvPr/>
        </p:nvSpPr>
        <p:spPr bwMode="auto">
          <a:xfrm>
            <a:off x="3132138" y="220663"/>
            <a:ext cx="601186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Узлы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951413" y="2573338"/>
            <a:ext cx="3941762" cy="2733675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/>
            <a:ext uri="{91240B29-F687-4F45-9708-019B960494DF}"/>
          </a:extLst>
        </p:spPr>
      </p:pic>
      <p:sp>
        <p:nvSpPr>
          <p:cNvPr id="16389" name="TextBox 13"/>
          <p:cNvSpPr txBox="1">
            <a:spLocks noChangeArrowheads="1"/>
          </p:cNvSpPr>
          <p:nvPr/>
        </p:nvSpPr>
        <p:spPr bwMode="auto">
          <a:xfrm>
            <a:off x="250825" y="1268413"/>
            <a:ext cx="8642350" cy="1246187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Вершины этих квадратов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, т.е. точки,</a:t>
            </a:r>
          </a:p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в которых пересекаются прямые разметки, называются </a:t>
            </a:r>
            <a:r>
              <a:rPr lang="ru-RU" sz="2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узлами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250825" y="2573338"/>
            <a:ext cx="4635500" cy="355600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Если выбрать</a:t>
            </a:r>
          </a:p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систему координат так, чтобы 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оси шли по двум</a:t>
            </a:r>
          </a:p>
          <a:p>
            <a:pPr algn="ctr"/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из прямых разметки 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(перпендикулярных</a:t>
            </a:r>
          </a:p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друг другу),</a:t>
            </a:r>
          </a:p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то 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обе координаты</a:t>
            </a:r>
          </a:p>
          <a:p>
            <a:pPr algn="ctr"/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любого узла 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–</a:t>
            </a:r>
          </a:p>
          <a:p>
            <a:pPr algn="ctr"/>
            <a:r>
              <a:rPr lang="ru-RU" sz="2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целые числа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09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0" name="TextBox 7"/>
          <p:cNvSpPr txBox="1">
            <a:spLocks noChangeArrowheads="1"/>
          </p:cNvSpPr>
          <p:nvPr/>
        </p:nvSpPr>
        <p:spPr bwMode="auto">
          <a:xfrm>
            <a:off x="0" y="134938"/>
            <a:ext cx="3132138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Геометрия</a:t>
            </a:r>
            <a:endParaRPr lang="en-US" b="1">
              <a:solidFill>
                <a:srgbClr val="151515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на клетчатой бумаге</a:t>
            </a:r>
          </a:p>
        </p:txBody>
      </p:sp>
      <p:sp>
        <p:nvSpPr>
          <p:cNvPr id="17411" name="TextBox 9"/>
          <p:cNvSpPr txBox="1">
            <a:spLocks noChangeArrowheads="1"/>
          </p:cNvSpPr>
          <p:nvPr/>
        </p:nvSpPr>
        <p:spPr bwMode="auto">
          <a:xfrm>
            <a:off x="3132138" y="28575"/>
            <a:ext cx="6011862" cy="860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Прямая, проходящая</a:t>
            </a:r>
          </a:p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через два узла</a:t>
            </a:r>
          </a:p>
        </p:txBody>
      </p:sp>
      <p:sp>
        <p:nvSpPr>
          <p:cNvPr id="17412" name="TextBox 13"/>
          <p:cNvSpPr txBox="1">
            <a:spLocks noChangeArrowheads="1"/>
          </p:cNvSpPr>
          <p:nvPr/>
        </p:nvSpPr>
        <p:spPr bwMode="auto">
          <a:xfrm>
            <a:off x="250825" y="1268413"/>
            <a:ext cx="8642350" cy="1785937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Проведём прямую через один из узлов.</a:t>
            </a:r>
          </a:p>
          <a:p>
            <a:pPr algn="ctr"/>
            <a:endParaRPr lang="ru-RU" sz="10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Если эта прямая проходит 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ещё через один узел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, то она проходит через</a:t>
            </a:r>
          </a:p>
          <a:p>
            <a:pPr algn="ctr"/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бесконечное количество узлов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250825" y="3114675"/>
            <a:ext cx="5535613" cy="3476625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000">
                <a:latin typeface="Verdana" pitchFamily="34" charset="0"/>
                <a:ea typeface="Verdana" pitchFamily="34" charset="0"/>
                <a:cs typeface="Verdana" pitchFamily="34" charset="0"/>
              </a:rPr>
              <a:t>Действительно, если </a:t>
            </a:r>
            <a:r>
              <a:rPr lang="ru-RU" sz="2000" b="1">
                <a:latin typeface="Verdana" pitchFamily="34" charset="0"/>
                <a:ea typeface="Verdana" pitchFamily="34" charset="0"/>
                <a:cs typeface="Verdana" pitchFamily="34" charset="0"/>
              </a:rPr>
              <a:t>второй из узлов</a:t>
            </a:r>
            <a:r>
              <a:rPr lang="ru-RU" sz="2000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</a:p>
          <a:p>
            <a:pPr algn="ctr"/>
            <a:r>
              <a:rPr lang="ru-RU" sz="2000">
                <a:latin typeface="Verdana" pitchFamily="34" charset="0"/>
                <a:ea typeface="Verdana" pitchFamily="34" charset="0"/>
                <a:cs typeface="Verdana" pitchFamily="34" charset="0"/>
              </a:rPr>
              <a:t>лежащих на проведённой прямой, </a:t>
            </a:r>
            <a:r>
              <a:rPr lang="ru-RU" sz="2000" b="1">
                <a:latin typeface="Verdana" pitchFamily="34" charset="0"/>
                <a:ea typeface="Verdana" pitchFamily="34" charset="0"/>
                <a:cs typeface="Verdana" pitchFamily="34" charset="0"/>
              </a:rPr>
              <a:t>расположен</a:t>
            </a:r>
            <a:r>
              <a:rPr lang="ru-RU" sz="2000">
                <a:latin typeface="Verdana" pitchFamily="34" charset="0"/>
                <a:ea typeface="Verdana" pitchFamily="34" charset="0"/>
                <a:cs typeface="Verdana" pitchFamily="34" charset="0"/>
              </a:rPr>
              <a:t>, скажем,</a:t>
            </a:r>
          </a:p>
          <a:p>
            <a:pPr algn="ctr"/>
            <a:r>
              <a:rPr lang="ru-RU" sz="20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на m клеток правее</a:t>
            </a:r>
          </a:p>
          <a:p>
            <a:pPr algn="ctr"/>
            <a:r>
              <a:rPr lang="ru-RU" sz="2000">
                <a:latin typeface="Verdana" pitchFamily="34" charset="0"/>
                <a:ea typeface="Verdana" pitchFamily="34" charset="0"/>
                <a:cs typeface="Verdana" pitchFamily="34" charset="0"/>
              </a:rPr>
              <a:t>и </a:t>
            </a:r>
            <a:r>
              <a:rPr lang="ru-RU" sz="20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на n клеток выше</a:t>
            </a:r>
            <a:r>
              <a:rPr lang="ru-RU" sz="2000">
                <a:latin typeface="Verdana" pitchFamily="34" charset="0"/>
                <a:ea typeface="Verdana" pitchFamily="34" charset="0"/>
                <a:cs typeface="Verdana" pitchFamily="34" charset="0"/>
              </a:rPr>
              <a:t>, </a:t>
            </a:r>
            <a:r>
              <a:rPr lang="ru-RU" sz="2000" b="1">
                <a:latin typeface="Verdana" pitchFamily="34" charset="0"/>
                <a:ea typeface="Verdana" pitchFamily="34" charset="0"/>
                <a:cs typeface="Verdana" pitchFamily="34" charset="0"/>
              </a:rPr>
              <a:t>чем первый</a:t>
            </a:r>
            <a:r>
              <a:rPr lang="ru-RU" sz="2000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</a:p>
          <a:p>
            <a:pPr algn="ctr"/>
            <a:endParaRPr lang="ru-RU" sz="10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000">
                <a:latin typeface="Verdana" pitchFamily="34" charset="0"/>
                <a:ea typeface="Verdana" pitchFamily="34" charset="0"/>
                <a:cs typeface="Verdana" pitchFamily="34" charset="0"/>
              </a:rPr>
              <a:t>то узел, который расположен</a:t>
            </a:r>
          </a:p>
          <a:p>
            <a:pPr algn="ctr"/>
            <a:r>
              <a:rPr lang="ru-RU" sz="2000">
                <a:latin typeface="Verdana" pitchFamily="34" charset="0"/>
                <a:ea typeface="Verdana" pitchFamily="34" charset="0"/>
                <a:cs typeface="Verdana" pitchFamily="34" charset="0"/>
              </a:rPr>
              <a:t>на </a:t>
            </a:r>
            <a:r>
              <a:rPr lang="ru-RU" sz="20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 клеток правее</a:t>
            </a:r>
          </a:p>
          <a:p>
            <a:pPr algn="ctr"/>
            <a:r>
              <a:rPr lang="ru-RU" sz="2000">
                <a:latin typeface="Verdana" pitchFamily="34" charset="0"/>
                <a:ea typeface="Verdana" pitchFamily="34" charset="0"/>
                <a:cs typeface="Verdana" pitchFamily="34" charset="0"/>
              </a:rPr>
              <a:t>и </a:t>
            </a:r>
            <a:r>
              <a:rPr lang="ru-RU" sz="20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на n клеток выше</a:t>
            </a:r>
            <a:r>
              <a:rPr lang="ru-RU" sz="2000">
                <a:latin typeface="Verdana" pitchFamily="34" charset="0"/>
                <a:ea typeface="Verdana" pitchFamily="34" charset="0"/>
                <a:cs typeface="Verdana" pitchFamily="34" charset="0"/>
              </a:rPr>
              <a:t>, </a:t>
            </a:r>
            <a:r>
              <a:rPr lang="ru-RU" sz="2000" b="1">
                <a:latin typeface="Verdana" pitchFamily="34" charset="0"/>
                <a:ea typeface="Verdana" pitchFamily="34" charset="0"/>
                <a:cs typeface="Verdana" pitchFamily="34" charset="0"/>
              </a:rPr>
              <a:t>чем второй</a:t>
            </a:r>
            <a:r>
              <a:rPr lang="ru-RU" sz="2000">
                <a:latin typeface="Verdana" pitchFamily="34" charset="0"/>
                <a:ea typeface="Verdana" pitchFamily="34" charset="0"/>
                <a:cs typeface="Verdana" pitchFamily="34" charset="0"/>
              </a:rPr>
              <a:t>, </a:t>
            </a:r>
          </a:p>
          <a:p>
            <a:pPr algn="ctr"/>
            <a:endParaRPr lang="ru-RU" sz="1000" b="1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000" b="1">
                <a:latin typeface="Verdana" pitchFamily="34" charset="0"/>
                <a:ea typeface="Verdana" pitchFamily="34" charset="0"/>
                <a:cs typeface="Verdana" pitchFamily="34" charset="0"/>
              </a:rPr>
              <a:t>тоже лежит на проведённой прямой</a:t>
            </a:r>
            <a:r>
              <a:rPr lang="ru-RU" sz="2000">
                <a:latin typeface="Verdana" pitchFamily="34" charset="0"/>
                <a:ea typeface="Verdana" pitchFamily="34" charset="0"/>
                <a:cs typeface="Verdana" pitchFamily="34" charset="0"/>
              </a:rPr>
              <a:t>, и т.д.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856288" y="3121025"/>
            <a:ext cx="3036887" cy="2733675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/>
            <a:ext uri="{91240B29-F687-4F45-9708-019B960494DF}"/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3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34" name="TextBox 7"/>
          <p:cNvSpPr txBox="1">
            <a:spLocks noChangeArrowheads="1"/>
          </p:cNvSpPr>
          <p:nvPr/>
        </p:nvSpPr>
        <p:spPr bwMode="auto">
          <a:xfrm>
            <a:off x="0" y="134938"/>
            <a:ext cx="3132138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Геометрия</a:t>
            </a:r>
            <a:endParaRPr lang="en-US" b="1">
              <a:solidFill>
                <a:srgbClr val="151515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на клетчатой бумаге</a:t>
            </a:r>
          </a:p>
        </p:txBody>
      </p:sp>
      <p:sp>
        <p:nvSpPr>
          <p:cNvPr id="18435" name="TextBox 9"/>
          <p:cNvSpPr txBox="1">
            <a:spLocks noChangeArrowheads="1"/>
          </p:cNvSpPr>
          <p:nvPr/>
        </p:nvSpPr>
        <p:spPr bwMode="auto">
          <a:xfrm>
            <a:off x="3132138" y="220663"/>
            <a:ext cx="601186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Прямая на клетчатой бумаге</a:t>
            </a:r>
          </a:p>
        </p:txBody>
      </p:sp>
      <p:sp>
        <p:nvSpPr>
          <p:cNvPr id="18436" name="TextBox 13"/>
          <p:cNvSpPr txBox="1">
            <a:spLocks noChangeArrowheads="1"/>
          </p:cNvSpPr>
          <p:nvPr/>
        </p:nvSpPr>
        <p:spPr bwMode="auto">
          <a:xfrm>
            <a:off x="250825" y="1268413"/>
            <a:ext cx="8642350" cy="43180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200" b="1">
                <a:solidFill>
                  <a:srgbClr val="8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Задача 1</a:t>
            </a:r>
          </a:p>
        </p:txBody>
      </p:sp>
      <p:sp>
        <p:nvSpPr>
          <p:cNvPr id="18437" name="TextBox 8"/>
          <p:cNvSpPr txBox="1">
            <a:spLocks noChangeArrowheads="1"/>
          </p:cNvSpPr>
          <p:nvPr/>
        </p:nvSpPr>
        <p:spPr bwMode="auto">
          <a:xfrm>
            <a:off x="250825" y="1719263"/>
            <a:ext cx="8642350" cy="76835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Может ли быть так, что прямая</a:t>
            </a:r>
          </a:p>
          <a:p>
            <a:pPr algn="ctr"/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проходит только через единственный узел?</a:t>
            </a: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250825" y="2520950"/>
            <a:ext cx="8642350" cy="43180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ОТВЕТ – </a:t>
            </a:r>
            <a:r>
              <a:rPr lang="ru-RU" sz="22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ДА, МОЖЕТ</a:t>
            </a: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250825" y="2990850"/>
            <a:ext cx="6076950" cy="43180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Отметим любой узел </a:t>
            </a:r>
            <a:r>
              <a:rPr lang="ru-RU" sz="2200" b="1" i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А</a:t>
            </a:r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  <a:endParaRPr lang="ru-RU" sz="2200">
              <a:solidFill>
                <a:srgbClr val="C0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16675" y="2971800"/>
            <a:ext cx="2486025" cy="320040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/>
            <a:ext uri="{91240B29-F687-4F45-9708-019B960494DF}"/>
          </a:extLst>
        </p:spPr>
      </p:pic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250825" y="3446463"/>
            <a:ext cx="6076950" cy="178435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Отложим от этого узла вправо единичный отрезок,</a:t>
            </a:r>
          </a:p>
          <a:p>
            <a:pPr algn="ctr"/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а от полученной точки </a:t>
            </a:r>
            <a:r>
              <a:rPr lang="ru-RU" sz="2200" b="1" i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В</a:t>
            </a:r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 вверх любой отрезок, длина которого – </a:t>
            </a:r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иррациональное число</a:t>
            </a:r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  <a:endParaRPr lang="ru-RU" sz="2200">
              <a:solidFill>
                <a:srgbClr val="C0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250825" y="5254625"/>
            <a:ext cx="6076950" cy="76835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Отметим полученную точку</a:t>
            </a:r>
          </a:p>
          <a:p>
            <a:pPr algn="ctr"/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и обозначим её </a:t>
            </a:r>
            <a:r>
              <a:rPr lang="ru-RU" sz="2200" b="1" i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С</a:t>
            </a:r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  <a:endParaRPr lang="ru-RU" sz="2200">
              <a:solidFill>
                <a:srgbClr val="C0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250825" y="6046788"/>
            <a:ext cx="6076950" cy="76835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Проведём через отмеченный узел и</a:t>
            </a:r>
          </a:p>
          <a:p>
            <a:pPr algn="ctr"/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отмеченную точку прямую </a:t>
            </a:r>
            <a:r>
              <a:rPr lang="ru-RU" sz="2200" b="1" i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АС</a:t>
            </a:r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  <a:endParaRPr lang="ru-RU" sz="2200">
              <a:solidFill>
                <a:srgbClr val="C0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3" grpId="0" animBg="1"/>
      <p:bldP spid="15" grpId="0" animBg="1"/>
      <p:bldP spid="1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7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58" name="TextBox 7"/>
          <p:cNvSpPr txBox="1">
            <a:spLocks noChangeArrowheads="1"/>
          </p:cNvSpPr>
          <p:nvPr/>
        </p:nvSpPr>
        <p:spPr bwMode="auto">
          <a:xfrm>
            <a:off x="0" y="134938"/>
            <a:ext cx="3132138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Геометрия</a:t>
            </a:r>
            <a:endParaRPr lang="en-US" b="1">
              <a:solidFill>
                <a:srgbClr val="151515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на клетчатой бумаге</a:t>
            </a:r>
          </a:p>
        </p:txBody>
      </p:sp>
      <p:sp>
        <p:nvSpPr>
          <p:cNvPr id="19459" name="TextBox 9"/>
          <p:cNvSpPr txBox="1">
            <a:spLocks noChangeArrowheads="1"/>
          </p:cNvSpPr>
          <p:nvPr/>
        </p:nvSpPr>
        <p:spPr bwMode="auto">
          <a:xfrm>
            <a:off x="3132138" y="220663"/>
            <a:ext cx="601186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Прямая на клетчатой бумаге</a:t>
            </a:r>
          </a:p>
        </p:txBody>
      </p:sp>
      <p:sp>
        <p:nvSpPr>
          <p:cNvPr id="19460" name="TextBox 13"/>
          <p:cNvSpPr txBox="1">
            <a:spLocks noChangeArrowheads="1"/>
          </p:cNvSpPr>
          <p:nvPr/>
        </p:nvSpPr>
        <p:spPr bwMode="auto">
          <a:xfrm>
            <a:off x="250825" y="1268413"/>
            <a:ext cx="8642350" cy="43180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200" b="1">
                <a:solidFill>
                  <a:srgbClr val="8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Задача 1</a:t>
            </a:r>
          </a:p>
        </p:txBody>
      </p:sp>
      <p:sp>
        <p:nvSpPr>
          <p:cNvPr id="19461" name="TextBox 8"/>
          <p:cNvSpPr txBox="1">
            <a:spLocks noChangeArrowheads="1"/>
          </p:cNvSpPr>
          <p:nvPr/>
        </p:nvSpPr>
        <p:spPr bwMode="auto">
          <a:xfrm>
            <a:off x="250825" y="1719263"/>
            <a:ext cx="8642350" cy="76835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Может ли быть так, что прямая</a:t>
            </a:r>
          </a:p>
          <a:p>
            <a:pPr algn="ctr"/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проходит только через единственный узел?</a:t>
            </a:r>
          </a:p>
        </p:txBody>
      </p:sp>
      <p:sp>
        <p:nvSpPr>
          <p:cNvPr id="19462" name="TextBox 10"/>
          <p:cNvSpPr txBox="1">
            <a:spLocks noChangeArrowheads="1"/>
          </p:cNvSpPr>
          <p:nvPr/>
        </p:nvSpPr>
        <p:spPr bwMode="auto">
          <a:xfrm>
            <a:off x="250825" y="2520950"/>
            <a:ext cx="8642350" cy="43180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ОТВЕТ – </a:t>
            </a:r>
            <a:r>
              <a:rPr lang="ru-RU" sz="22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ДА, МОЖЕТ</a:t>
            </a: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250825" y="2990850"/>
            <a:ext cx="6076950" cy="1246188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Убедимся, что на этой прямой</a:t>
            </a:r>
          </a:p>
          <a:p>
            <a:pPr algn="ctr"/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нет ни одного узла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</a:p>
          <a:p>
            <a:pPr algn="ctr"/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кроме отмеченного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  <a:endParaRPr lang="ru-RU" sz="2500">
              <a:solidFill>
                <a:srgbClr val="C0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16675" y="2971800"/>
            <a:ext cx="2486025" cy="320040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/>
            <a:ext uri="{91240B29-F687-4F45-9708-019B960494DF}"/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1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2" name="TextBox 7"/>
          <p:cNvSpPr txBox="1">
            <a:spLocks noChangeArrowheads="1"/>
          </p:cNvSpPr>
          <p:nvPr/>
        </p:nvSpPr>
        <p:spPr bwMode="auto">
          <a:xfrm>
            <a:off x="0" y="134938"/>
            <a:ext cx="3132138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</a:rPr>
              <a:t>Геометрия</a:t>
            </a:r>
            <a:endParaRPr lang="en-US" b="1">
              <a:solidFill>
                <a:srgbClr val="151515"/>
              </a:solidFill>
              <a:latin typeface="Verdana" pitchFamily="34" charset="0"/>
            </a:endParaRPr>
          </a:p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</a:rPr>
              <a:t>на клетчатой бумаге</a:t>
            </a:r>
          </a:p>
        </p:txBody>
      </p:sp>
      <p:sp>
        <p:nvSpPr>
          <p:cNvPr id="20483" name="TextBox 9"/>
          <p:cNvSpPr txBox="1">
            <a:spLocks noChangeArrowheads="1"/>
          </p:cNvSpPr>
          <p:nvPr/>
        </p:nvSpPr>
        <p:spPr bwMode="auto">
          <a:xfrm>
            <a:off x="3132138" y="220663"/>
            <a:ext cx="601186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</a:rPr>
              <a:t>Прямая на клетчатой бумаге</a:t>
            </a:r>
          </a:p>
        </p:txBody>
      </p:sp>
      <p:sp>
        <p:nvSpPr>
          <p:cNvPr id="20484" name="TextBox 13"/>
          <p:cNvSpPr txBox="1">
            <a:spLocks noChangeArrowheads="1"/>
          </p:cNvSpPr>
          <p:nvPr/>
        </p:nvSpPr>
        <p:spPr bwMode="auto">
          <a:xfrm>
            <a:off x="250825" y="1268413"/>
            <a:ext cx="8642350" cy="43180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200" b="1">
                <a:solidFill>
                  <a:srgbClr val="800000"/>
                </a:solidFill>
                <a:latin typeface="Verdana" pitchFamily="34" charset="0"/>
              </a:rPr>
              <a:t>Задача 1</a:t>
            </a:r>
          </a:p>
        </p:txBody>
      </p:sp>
      <p:sp>
        <p:nvSpPr>
          <p:cNvPr id="20485" name="TextBox 8"/>
          <p:cNvSpPr txBox="1">
            <a:spLocks noChangeArrowheads="1"/>
          </p:cNvSpPr>
          <p:nvPr/>
        </p:nvSpPr>
        <p:spPr bwMode="auto">
          <a:xfrm>
            <a:off x="250825" y="1719263"/>
            <a:ext cx="8642350" cy="76835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200" b="1">
                <a:latin typeface="Verdana" pitchFamily="34" charset="0"/>
              </a:rPr>
              <a:t>Может ли быть так, что прямая</a:t>
            </a:r>
          </a:p>
          <a:p>
            <a:pPr algn="ctr"/>
            <a:r>
              <a:rPr lang="ru-RU" sz="2200" b="1">
                <a:latin typeface="Verdana" pitchFamily="34" charset="0"/>
              </a:rPr>
              <a:t>проходит только через единственный узел?</a:t>
            </a:r>
          </a:p>
        </p:txBody>
      </p:sp>
      <p:sp>
        <p:nvSpPr>
          <p:cNvPr id="20486" name="TextBox 10"/>
          <p:cNvSpPr txBox="1">
            <a:spLocks noChangeArrowheads="1"/>
          </p:cNvSpPr>
          <p:nvPr/>
        </p:nvSpPr>
        <p:spPr bwMode="auto">
          <a:xfrm>
            <a:off x="250825" y="2520950"/>
            <a:ext cx="8642350" cy="43180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200" b="1">
                <a:latin typeface="Verdana" pitchFamily="34" charset="0"/>
              </a:rPr>
              <a:t>ОТВЕТ – </a:t>
            </a:r>
            <a:r>
              <a:rPr lang="ru-RU" sz="2200" b="1">
                <a:solidFill>
                  <a:srgbClr val="C00000"/>
                </a:solidFill>
                <a:latin typeface="Verdana" pitchFamily="34" charset="0"/>
              </a:rPr>
              <a:t>ДА, МОЖЕТ</a:t>
            </a: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206375" y="2933700"/>
            <a:ext cx="6076950" cy="3743325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400">
                <a:latin typeface="Verdana" pitchFamily="34" charset="0"/>
              </a:rPr>
              <a:t>Действительно, если бы прямая </a:t>
            </a:r>
            <a:r>
              <a:rPr lang="ru-RU" sz="2400" b="1" i="1">
                <a:solidFill>
                  <a:srgbClr val="C00000"/>
                </a:solidFill>
                <a:latin typeface="Verdana" pitchFamily="34" charset="0"/>
              </a:rPr>
              <a:t>АС</a:t>
            </a:r>
          </a:p>
          <a:p>
            <a:pPr algn="ctr"/>
            <a:r>
              <a:rPr lang="ru-RU" sz="2400">
                <a:latin typeface="Verdana" pitchFamily="34" charset="0"/>
              </a:rPr>
              <a:t>проходила бы ещё через узел </a:t>
            </a:r>
            <a:r>
              <a:rPr lang="ru-RU" sz="2400" b="1" i="1">
                <a:solidFill>
                  <a:srgbClr val="C00000"/>
                </a:solidFill>
                <a:latin typeface="Verdana" pitchFamily="34" charset="0"/>
              </a:rPr>
              <a:t>D</a:t>
            </a:r>
            <a:r>
              <a:rPr lang="ru-RU" sz="2400">
                <a:latin typeface="Verdana" pitchFamily="34" charset="0"/>
              </a:rPr>
              <a:t>, лежащий по туже сторону от</a:t>
            </a:r>
          </a:p>
          <a:p>
            <a:pPr algn="ctr"/>
            <a:r>
              <a:rPr lang="ru-RU" sz="2400">
                <a:latin typeface="Verdana" pitchFamily="34" charset="0"/>
              </a:rPr>
              <a:t>точки </a:t>
            </a:r>
            <a:r>
              <a:rPr lang="ru-RU" sz="2400" b="1" i="1">
                <a:solidFill>
                  <a:srgbClr val="C00000"/>
                </a:solidFill>
                <a:latin typeface="Verdana" pitchFamily="34" charset="0"/>
              </a:rPr>
              <a:t>А</a:t>
            </a:r>
            <a:r>
              <a:rPr lang="ru-RU" sz="2400">
                <a:latin typeface="Verdana" pitchFamily="34" charset="0"/>
              </a:rPr>
              <a:t>, что и точка </a:t>
            </a:r>
            <a:r>
              <a:rPr lang="ru-RU" sz="2400" b="1" i="1">
                <a:solidFill>
                  <a:srgbClr val="C00000"/>
                </a:solidFill>
                <a:latin typeface="Verdana" pitchFamily="34" charset="0"/>
              </a:rPr>
              <a:t>С</a:t>
            </a:r>
            <a:r>
              <a:rPr lang="ru-RU" sz="2400">
                <a:latin typeface="Verdana" pitchFamily="34" charset="0"/>
              </a:rPr>
              <a:t>, скажем, на </a:t>
            </a:r>
            <a:r>
              <a:rPr lang="ru-RU" sz="2400" b="1" i="1">
                <a:solidFill>
                  <a:srgbClr val="0000FF"/>
                </a:solidFill>
                <a:latin typeface="Verdana" pitchFamily="34" charset="0"/>
              </a:rPr>
              <a:t>m</a:t>
            </a:r>
            <a:r>
              <a:rPr lang="ru-RU" sz="2400" b="1">
                <a:solidFill>
                  <a:srgbClr val="0000FF"/>
                </a:solidFill>
                <a:latin typeface="Verdana" pitchFamily="34" charset="0"/>
              </a:rPr>
              <a:t> клеток правее </a:t>
            </a:r>
            <a:r>
              <a:rPr lang="ru-RU" sz="2400">
                <a:latin typeface="Verdana" pitchFamily="34" charset="0"/>
              </a:rPr>
              <a:t>и </a:t>
            </a:r>
            <a:r>
              <a:rPr lang="ru-RU" sz="2400" b="1">
                <a:solidFill>
                  <a:srgbClr val="0000FF"/>
                </a:solidFill>
                <a:latin typeface="Verdana" pitchFamily="34" charset="0"/>
              </a:rPr>
              <a:t>на </a:t>
            </a:r>
            <a:r>
              <a:rPr lang="ru-RU" sz="2400" b="1" i="1">
                <a:solidFill>
                  <a:srgbClr val="0000FF"/>
                </a:solidFill>
                <a:latin typeface="Verdana" pitchFamily="34" charset="0"/>
              </a:rPr>
              <a:t>n</a:t>
            </a:r>
            <a:r>
              <a:rPr lang="ru-RU" sz="2400" b="1">
                <a:solidFill>
                  <a:srgbClr val="0000FF"/>
                </a:solidFill>
                <a:latin typeface="Verdana" pitchFamily="34" charset="0"/>
              </a:rPr>
              <a:t> клеток выше</a:t>
            </a:r>
            <a:r>
              <a:rPr lang="ru-RU" sz="2400">
                <a:latin typeface="Verdana" pitchFamily="34" charset="0"/>
              </a:rPr>
              <a:t>, чем узел </a:t>
            </a:r>
            <a:r>
              <a:rPr lang="ru-RU" sz="2400" b="1" i="1">
                <a:solidFill>
                  <a:srgbClr val="C00000"/>
                </a:solidFill>
                <a:latin typeface="Verdana" pitchFamily="34" charset="0"/>
              </a:rPr>
              <a:t>А</a:t>
            </a:r>
            <a:r>
              <a:rPr lang="ru-RU" sz="2400">
                <a:latin typeface="Verdana" pitchFamily="34" charset="0"/>
              </a:rPr>
              <a:t>, то прямо-угольные треугольники </a:t>
            </a:r>
            <a:r>
              <a:rPr lang="ru-RU" sz="2400" b="1" i="1">
                <a:solidFill>
                  <a:srgbClr val="C00000"/>
                </a:solidFill>
                <a:latin typeface="Verdana" pitchFamily="34" charset="0"/>
              </a:rPr>
              <a:t>АВС</a:t>
            </a:r>
            <a:r>
              <a:rPr lang="ru-RU" sz="2400">
                <a:latin typeface="Verdana" pitchFamily="34" charset="0"/>
              </a:rPr>
              <a:t> и </a:t>
            </a:r>
            <a:r>
              <a:rPr lang="ru-RU" sz="2400" b="1" i="1">
                <a:solidFill>
                  <a:srgbClr val="C00000"/>
                </a:solidFill>
                <a:latin typeface="Verdana" pitchFamily="34" charset="0"/>
              </a:rPr>
              <a:t>АЕD </a:t>
            </a:r>
            <a:r>
              <a:rPr lang="ru-RU" sz="2400">
                <a:latin typeface="Verdana" pitchFamily="34" charset="0"/>
              </a:rPr>
              <a:t>были бы </a:t>
            </a:r>
            <a:r>
              <a:rPr lang="ru-RU" sz="2400" b="1">
                <a:latin typeface="Verdana" pitchFamily="34" charset="0"/>
              </a:rPr>
              <a:t>подобны по двум углам</a:t>
            </a:r>
          </a:p>
          <a:p>
            <a:pPr algn="ctr"/>
            <a:r>
              <a:rPr lang="ru-RU" sz="2400">
                <a:latin typeface="Verdana" pitchFamily="34" charset="0"/>
              </a:rPr>
              <a:t>(углы </a:t>
            </a:r>
            <a:r>
              <a:rPr lang="ru-RU" sz="2400" b="1" i="1">
                <a:solidFill>
                  <a:srgbClr val="C00000"/>
                </a:solidFill>
                <a:latin typeface="Verdana" pitchFamily="34" charset="0"/>
              </a:rPr>
              <a:t>АВС</a:t>
            </a:r>
            <a:r>
              <a:rPr lang="ru-RU" sz="2400" b="1">
                <a:latin typeface="Verdana" pitchFamily="34" charset="0"/>
              </a:rPr>
              <a:t> и </a:t>
            </a:r>
            <a:r>
              <a:rPr lang="ru-RU" sz="2400" b="1" i="1">
                <a:solidFill>
                  <a:srgbClr val="C00000"/>
                </a:solidFill>
                <a:latin typeface="Verdana" pitchFamily="34" charset="0"/>
              </a:rPr>
              <a:t>АЕD </a:t>
            </a:r>
            <a:r>
              <a:rPr lang="ru-RU" sz="2400">
                <a:latin typeface="Verdana" pitchFamily="34" charset="0"/>
              </a:rPr>
              <a:t>равны, угол</a:t>
            </a:r>
            <a:r>
              <a:rPr lang="ru-RU" sz="2400" b="1" i="1">
                <a:solidFill>
                  <a:srgbClr val="C00000"/>
                </a:solidFill>
                <a:latin typeface="Verdana" pitchFamily="34" charset="0"/>
              </a:rPr>
              <a:t> DAE</a:t>
            </a:r>
            <a:r>
              <a:rPr lang="ru-RU" sz="2400" i="1">
                <a:solidFill>
                  <a:srgbClr val="C00000"/>
                </a:solidFill>
                <a:latin typeface="Verdana" pitchFamily="34" charset="0"/>
              </a:rPr>
              <a:t> </a:t>
            </a:r>
            <a:r>
              <a:rPr lang="ru-RU" sz="2400">
                <a:latin typeface="Verdana" pitchFamily="34" charset="0"/>
              </a:rPr>
              <a:t>– общий)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16675" y="2979738"/>
            <a:ext cx="2487613" cy="3195637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/>
            <a:ext uri="{91240B29-F687-4F45-9708-019B960494DF}"/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5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06" name="TextBox 7"/>
          <p:cNvSpPr txBox="1">
            <a:spLocks noChangeArrowheads="1"/>
          </p:cNvSpPr>
          <p:nvPr/>
        </p:nvSpPr>
        <p:spPr bwMode="auto">
          <a:xfrm>
            <a:off x="0" y="134938"/>
            <a:ext cx="3132138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Геометрия</a:t>
            </a:r>
            <a:endParaRPr lang="en-US" b="1">
              <a:solidFill>
                <a:srgbClr val="151515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на клетчатой бумаге</a:t>
            </a:r>
          </a:p>
        </p:txBody>
      </p:sp>
      <p:sp>
        <p:nvSpPr>
          <p:cNvPr id="21507" name="TextBox 9"/>
          <p:cNvSpPr txBox="1">
            <a:spLocks noChangeArrowheads="1"/>
          </p:cNvSpPr>
          <p:nvPr/>
        </p:nvSpPr>
        <p:spPr bwMode="auto">
          <a:xfrm>
            <a:off x="3132138" y="220663"/>
            <a:ext cx="601186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Прямая на клетчатой бумаге</a:t>
            </a:r>
          </a:p>
        </p:txBody>
      </p:sp>
      <p:sp>
        <p:nvSpPr>
          <p:cNvPr id="21508" name="TextBox 13"/>
          <p:cNvSpPr txBox="1">
            <a:spLocks noChangeArrowheads="1"/>
          </p:cNvSpPr>
          <p:nvPr/>
        </p:nvSpPr>
        <p:spPr bwMode="auto">
          <a:xfrm>
            <a:off x="250825" y="1268413"/>
            <a:ext cx="8642350" cy="43180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200" b="1">
                <a:solidFill>
                  <a:srgbClr val="8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Задача 1</a:t>
            </a:r>
          </a:p>
        </p:txBody>
      </p:sp>
      <p:sp>
        <p:nvSpPr>
          <p:cNvPr id="21509" name="TextBox 8"/>
          <p:cNvSpPr txBox="1">
            <a:spLocks noChangeArrowheads="1"/>
          </p:cNvSpPr>
          <p:nvPr/>
        </p:nvSpPr>
        <p:spPr bwMode="auto">
          <a:xfrm>
            <a:off x="250825" y="1719263"/>
            <a:ext cx="8642350" cy="76835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Может ли быть так, что прямая</a:t>
            </a:r>
          </a:p>
          <a:p>
            <a:pPr algn="ctr"/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проходит только через единственный узел?</a:t>
            </a:r>
          </a:p>
        </p:txBody>
      </p:sp>
      <p:sp>
        <p:nvSpPr>
          <p:cNvPr id="21510" name="TextBox 10"/>
          <p:cNvSpPr txBox="1">
            <a:spLocks noChangeArrowheads="1"/>
          </p:cNvSpPr>
          <p:nvPr/>
        </p:nvSpPr>
        <p:spPr bwMode="auto">
          <a:xfrm>
            <a:off x="250825" y="2520950"/>
            <a:ext cx="8642350" cy="43180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ОТВЕТ – </a:t>
            </a:r>
            <a:r>
              <a:rPr lang="ru-RU" sz="22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ДА, МОЖЕТ</a:t>
            </a:r>
          </a:p>
        </p:txBody>
      </p:sp>
      <p:sp>
        <p:nvSpPr>
          <p:cNvPr id="12" name="TextBox 11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251520" y="2991080"/>
            <a:ext cx="6075675" cy="3313728"/>
          </a:xfrm>
          <a:prstGeom prst="rect">
            <a:avLst/>
          </a:prstGeom>
          <a:blipFill rotWithShape="1">
            <a:blip r:embed="rId3"/>
            <a:stretch>
              <a:fillRect t="-1289" b="-737"/>
            </a:stretch>
          </a:blipFill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>
                <a:noFill/>
                <a:latin typeface="+mn-lt"/>
              </a:rPr>
              <a:t> 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416675" y="2979738"/>
            <a:ext cx="2487613" cy="3195637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/>
            <a:ext uri="{91240B29-F687-4F45-9708-019B960494DF}"/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29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30" name="TextBox 7"/>
          <p:cNvSpPr txBox="1">
            <a:spLocks noChangeArrowheads="1"/>
          </p:cNvSpPr>
          <p:nvPr/>
        </p:nvSpPr>
        <p:spPr bwMode="auto">
          <a:xfrm>
            <a:off x="0" y="134938"/>
            <a:ext cx="3132138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Геометрия</a:t>
            </a:r>
            <a:endParaRPr lang="en-US" b="1">
              <a:solidFill>
                <a:srgbClr val="151515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на клетчатой бумаге</a:t>
            </a:r>
          </a:p>
        </p:txBody>
      </p:sp>
      <p:sp>
        <p:nvSpPr>
          <p:cNvPr id="22531" name="TextBox 9"/>
          <p:cNvSpPr txBox="1">
            <a:spLocks noChangeArrowheads="1"/>
          </p:cNvSpPr>
          <p:nvPr/>
        </p:nvSpPr>
        <p:spPr bwMode="auto">
          <a:xfrm>
            <a:off x="3132138" y="28575"/>
            <a:ext cx="6011862" cy="860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Площадь треугольника</a:t>
            </a:r>
            <a:endParaRPr lang="en-US" sz="2500" b="1">
              <a:solidFill>
                <a:srgbClr val="151515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с вершинами в узлах</a:t>
            </a:r>
          </a:p>
        </p:txBody>
      </p:sp>
      <p:sp>
        <p:nvSpPr>
          <p:cNvPr id="22532" name="TextBox 13"/>
          <p:cNvSpPr txBox="1">
            <a:spLocks noChangeArrowheads="1"/>
          </p:cNvSpPr>
          <p:nvPr/>
        </p:nvSpPr>
        <p:spPr bwMode="auto">
          <a:xfrm>
            <a:off x="250825" y="1268413"/>
            <a:ext cx="8642350" cy="43180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200" b="1">
                <a:solidFill>
                  <a:srgbClr val="8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Задача </a:t>
            </a:r>
            <a:r>
              <a:rPr lang="en-US" sz="2200" b="1">
                <a:solidFill>
                  <a:srgbClr val="8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2</a:t>
            </a:r>
            <a:endParaRPr lang="ru-RU" sz="2200" b="1">
              <a:solidFill>
                <a:srgbClr val="80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22533" name="TextBox 8"/>
          <p:cNvSpPr txBox="1">
            <a:spLocks noChangeArrowheads="1"/>
          </p:cNvSpPr>
          <p:nvPr/>
        </p:nvSpPr>
        <p:spPr bwMode="auto">
          <a:xfrm>
            <a:off x="250825" y="1719263"/>
            <a:ext cx="8642350" cy="430212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Найти площадь треугольника с вершинами в узлах.</a:t>
            </a: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250825" y="2168525"/>
            <a:ext cx="8642350" cy="769938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200" b="1">
                <a:solidFill>
                  <a:srgbClr val="8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Случай 1</a:t>
            </a:r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: Две вершины треугольника</a:t>
            </a:r>
          </a:p>
          <a:p>
            <a:pPr algn="ctr"/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лежат на одной прямой разметки.</a:t>
            </a: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686550" y="2974975"/>
            <a:ext cx="2239963" cy="382905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/>
            <a:ext uri="{91240B29-F687-4F45-9708-019B960494DF}"/>
          </a:extLst>
        </p:spPr>
      </p:pic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250825" y="2974975"/>
            <a:ext cx="6391275" cy="178435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Длина стороны </a:t>
            </a:r>
            <a:r>
              <a:rPr lang="ru-RU" sz="2200" b="1" i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АВ</a:t>
            </a:r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 определяется легко,</a:t>
            </a:r>
          </a:p>
          <a:p>
            <a:pPr algn="ctr"/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а высота </a:t>
            </a:r>
            <a:r>
              <a:rPr lang="ru-RU" sz="2200" b="1" i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СН</a:t>
            </a:r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, проведённая</a:t>
            </a:r>
          </a:p>
          <a:p>
            <a:pPr algn="ctr"/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из вершины </a:t>
            </a:r>
            <a:r>
              <a:rPr lang="ru-RU" sz="2200" b="1" i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С</a:t>
            </a:r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 к стороне </a:t>
            </a:r>
            <a:r>
              <a:rPr lang="ru-RU" sz="2200" b="1" i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АВ</a:t>
            </a:r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</a:p>
          <a:p>
            <a:pPr algn="ctr"/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лежит на прямой разметки, поэтому</a:t>
            </a:r>
          </a:p>
          <a:p>
            <a:pPr algn="ctr"/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её длина тоже определяется легко.</a:t>
            </a:r>
          </a:p>
        </p:txBody>
      </p:sp>
      <p:sp>
        <p:nvSpPr>
          <p:cNvPr id="15" name="TextBox 14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251520" y="4816041"/>
            <a:ext cx="6390710" cy="1064715"/>
          </a:xfrm>
          <a:prstGeom prst="rect">
            <a:avLst/>
          </a:prstGeom>
          <a:blipFill rotWithShape="1">
            <a:blip r:embed="rId4"/>
            <a:stretch>
              <a:fillRect t="-2857"/>
            </a:stretch>
          </a:blipFill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>
                <a:noFill/>
                <a:latin typeface="+mn-lt"/>
              </a:rPr>
              <a:t> 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1231</TotalTime>
  <Words>1176</Words>
  <Application>Microsoft Office PowerPoint</Application>
  <PresentationFormat>Экран (4:3)</PresentationFormat>
  <Paragraphs>257</Paragraphs>
  <Slides>20</Slides>
  <Notes>4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Шаблон оформления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4" baseType="lpstr">
      <vt:lpstr>Calibri</vt:lpstr>
      <vt:lpstr>Arial</vt:lpstr>
      <vt:lpstr>Verdana</vt:lpstr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Roman</dc:creator>
  <cp:lastModifiedBy>www.PHILka.RU</cp:lastModifiedBy>
  <cp:revision>177</cp:revision>
  <dcterms:created xsi:type="dcterms:W3CDTF">2012-12-15T11:02:59Z</dcterms:created>
  <dcterms:modified xsi:type="dcterms:W3CDTF">2014-01-20T07:44:10Z</dcterms:modified>
</cp:coreProperties>
</file>