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268" r:id="rId4"/>
    <p:sldId id="269" r:id="rId5"/>
    <p:sldId id="270" r:id="rId6"/>
    <p:sldId id="271" r:id="rId7"/>
    <p:sldId id="273" r:id="rId8"/>
    <p:sldId id="274" r:id="rId9"/>
    <p:sldId id="266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F4D10"/>
    <a:srgbClr val="008000"/>
    <a:srgbClr val="800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5" autoAdjust="0"/>
    <p:restoredTop sz="94556" autoAdjust="0"/>
  </p:normalViewPr>
  <p:slideViewPr>
    <p:cSldViewPr>
      <p:cViewPr>
        <p:scale>
          <a:sx n="100" d="100"/>
          <a:sy n="100" d="100"/>
        </p:scale>
        <p:origin x="-72" y="-6"/>
      </p:cViewPr>
      <p:guideLst>
        <p:guide orient="horz" pos="366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071CC3E-5559-4783-B744-8E5793B0327D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FB3E7B4-B97D-4FCA-B7EF-DCDA532106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21405-42EF-492B-A0C4-47E6744D3265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8A653-EF3C-4FA0-9E83-CD354658D8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0B298-76F8-48E8-A2C7-3754780B3219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8D276-54C9-4F5B-9BE7-1581DB6FC9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CB661-CCB7-4B51-9FAE-6022F85EF080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78947-3531-4753-B637-07117A3512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2E4EF-4996-4D9E-BEE7-ECFFD3A4AC1A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4AA6E-0730-426A-B09A-7AB56CD60E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CFCEE-0FF2-488B-BA85-AC5D53BD54CF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FD2BC-E6CB-408B-9FC5-5F7FE1AE7C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5E580-A0FA-402F-9DFB-B51ACA6636BB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D6C2D-9263-4D63-BB65-C11D0DF6B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51C90-DAE9-458B-8EED-97E4C61ABBB7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1C604-122D-4F4C-A972-ACBC8584F8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4B4FF-A60D-4200-A46B-BDF051BF4323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EA87F-71C7-40D0-B504-1F43D5E029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1F4F2-D5CC-452C-8F5C-CB552D6E0176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1902D-CF1C-49B2-A60A-C13330D558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C830-A2B8-4324-9E9D-E94124E8ED17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7BAB7-0785-4E12-A7CE-01FAE036FF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DE4CF-8F3A-4829-AE9F-82B864058BB4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92FD5-4040-4584-8D75-07C7AF6AD2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5D7D752-2207-423B-8001-F024128425D7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658A86E-D67B-4778-B5DA-EE5226E7CC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54038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4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.2 Деление числа в данном отношении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-26988"/>
            <a:ext cx="3132138" cy="900113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1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54038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IV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ПРОПОРЦИИ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31702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Пример 1</a:t>
            </a:r>
          </a:p>
          <a:p>
            <a:pPr algn="ctr"/>
            <a:r>
              <a:rPr lang="ru-RU" sz="2500">
                <a:latin typeface="Verdana" pitchFamily="34" charset="0"/>
              </a:rPr>
              <a:t>В поваренной книге дан</a:t>
            </a:r>
          </a:p>
          <a:p>
            <a:pPr algn="ctr"/>
            <a:r>
              <a:rPr lang="ru-RU" sz="2500">
                <a:latin typeface="Verdana" pitchFamily="34" charset="0"/>
              </a:rPr>
              <a:t>рецепт фруктово-молочного коктейля.</a:t>
            </a:r>
          </a:p>
          <a:p>
            <a:pPr algn="ctr"/>
            <a:r>
              <a:rPr lang="ru-RU" sz="2500">
                <a:latin typeface="Verdana" pitchFamily="34" charset="0"/>
              </a:rPr>
              <a:t>В нём сказано,</a:t>
            </a:r>
          </a:p>
          <a:p>
            <a:pPr algn="ctr"/>
            <a:r>
              <a:rPr lang="ru-RU" sz="2500">
                <a:latin typeface="Verdana" pitchFamily="34" charset="0"/>
              </a:rPr>
              <a:t>что сок и молоко нужно смешивать</a:t>
            </a:r>
          </a:p>
          <a:p>
            <a:pPr algn="ctr"/>
            <a:r>
              <a:rPr lang="ru-RU" sz="2500">
                <a:latin typeface="Verdana" pitchFamily="34" charset="0"/>
              </a:rPr>
              <a:t>в отношении 2 : 3.</a:t>
            </a:r>
          </a:p>
          <a:p>
            <a:pPr algn="ctr"/>
            <a:r>
              <a:rPr lang="ru-RU" sz="2500">
                <a:latin typeface="Verdana" pitchFamily="34" charset="0"/>
              </a:rPr>
              <a:t>Сколько нужно взять сока и молока,</a:t>
            </a:r>
          </a:p>
          <a:p>
            <a:pPr algn="ctr"/>
            <a:r>
              <a:rPr lang="ru-RU" sz="2500">
                <a:latin typeface="Verdana" pitchFamily="34" charset="0"/>
              </a:rPr>
              <a:t>чтобы приготовить 500 г такого коктейля?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Деление числа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в данном отношении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Разделение числа на части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17081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Пример 1</a:t>
            </a:r>
          </a:p>
          <a:p>
            <a:pPr algn="ctr"/>
            <a:r>
              <a:rPr lang="ru-RU" sz="2000">
                <a:latin typeface="Verdana" pitchFamily="34" charset="0"/>
              </a:rPr>
              <a:t>В поваренной книге дан рецепт фруктово-молочного коктейля. В нём сказано, что сок и молоко нужно смешивать в отношении 2 : 3. Сколько нужно взять сока и молока, чтобы приготовить 500 г такого коктейля?</a:t>
            </a: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Деление числа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в данном отношении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Разделение числа на части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484438" y="3033713"/>
            <a:ext cx="6408737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</a:rPr>
              <a:t>Если 500 г коктейля представлять</a:t>
            </a:r>
          </a:p>
          <a:p>
            <a:pPr algn="ctr"/>
            <a:r>
              <a:rPr lang="ru-RU" sz="2000">
                <a:latin typeface="Verdana" pitchFamily="34" charset="0"/>
              </a:rPr>
              <a:t>как целое, то в нём будет 2 части сока</a:t>
            </a:r>
          </a:p>
          <a:p>
            <a:pPr algn="ctr"/>
            <a:r>
              <a:rPr lang="ru-RU" sz="2000">
                <a:latin typeface="Verdana" pitchFamily="34" charset="0"/>
              </a:rPr>
              <a:t>и 3 части молока.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0825" y="3033713"/>
            <a:ext cx="2160588" cy="36004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50825" y="3033713"/>
            <a:ext cx="2160588" cy="14398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500" b="1">
                <a:solidFill>
                  <a:schemeClr val="tx1"/>
                </a:solidFill>
                <a:latin typeface="Verdana" pitchFamily="34" charset="0"/>
              </a:rPr>
              <a:t>Сок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50825" y="4473575"/>
            <a:ext cx="2160588" cy="21605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500" b="1">
                <a:solidFill>
                  <a:schemeClr val="tx1"/>
                </a:solidFill>
                <a:latin typeface="Verdana" pitchFamily="34" charset="0"/>
              </a:rPr>
              <a:t>Молоко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484438" y="4005263"/>
            <a:ext cx="6408737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</a:rPr>
              <a:t>Таким образом, мы приходим</a:t>
            </a:r>
          </a:p>
          <a:p>
            <a:pPr algn="ctr"/>
            <a:r>
              <a:rPr lang="ru-RU" sz="2000">
                <a:latin typeface="Verdana" pitchFamily="34" charset="0"/>
              </a:rPr>
              <a:t>к уже известной нам </a:t>
            </a:r>
            <a:r>
              <a:rPr lang="ru-RU" sz="2000" b="1">
                <a:latin typeface="Verdana" pitchFamily="34" charset="0"/>
              </a:rPr>
              <a:t>задаче на части</a:t>
            </a:r>
            <a:r>
              <a:rPr lang="ru-RU" sz="2000">
                <a:latin typeface="Verdana" pitchFamily="34" charset="0"/>
              </a:rPr>
              <a:t>.</a:t>
            </a:r>
          </a:p>
          <a:p>
            <a:pPr algn="ctr"/>
            <a:r>
              <a:rPr lang="ru-RU" sz="2000">
                <a:latin typeface="Verdana" pitchFamily="34" charset="0"/>
              </a:rPr>
              <a:t>Всего имеется </a:t>
            </a:r>
            <a:r>
              <a:rPr lang="ru-RU" sz="2000" b="1">
                <a:solidFill>
                  <a:srgbClr val="C00000"/>
                </a:solidFill>
                <a:latin typeface="Verdana" pitchFamily="34" charset="0"/>
              </a:rPr>
              <a:t>2 + 3 = 5 (частей)</a:t>
            </a:r>
            <a:r>
              <a:rPr lang="ru-RU" sz="2000">
                <a:latin typeface="Verdana" pitchFamily="34" charset="0"/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484438" y="4981575"/>
            <a:ext cx="6408737" cy="7080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</a:rPr>
              <a:t>Если на 5 частей приходится 500 г,</a:t>
            </a:r>
          </a:p>
          <a:p>
            <a:pPr algn="ctr"/>
            <a:r>
              <a:rPr lang="ru-RU" sz="2000">
                <a:latin typeface="Verdana" pitchFamily="34" charset="0"/>
              </a:rPr>
              <a:t>то на </a:t>
            </a:r>
            <a:r>
              <a:rPr lang="ru-RU" sz="2000" b="1">
                <a:solidFill>
                  <a:srgbClr val="C00000"/>
                </a:solidFill>
                <a:latin typeface="Verdana" pitchFamily="34" charset="0"/>
              </a:rPr>
              <a:t>каждую часть 500 : 5 = 100 (г)</a:t>
            </a:r>
            <a:r>
              <a:rPr lang="ru-RU" sz="2000">
                <a:latin typeface="Verdana" pitchFamily="34" charset="0"/>
              </a:rPr>
              <a:t>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484438" y="5654675"/>
            <a:ext cx="6408737" cy="7080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</a:rPr>
              <a:t>Тогда </a:t>
            </a:r>
            <a:r>
              <a:rPr lang="ru-RU" sz="2000" b="1">
                <a:solidFill>
                  <a:srgbClr val="C00000"/>
                </a:solidFill>
                <a:latin typeface="Verdana" pitchFamily="34" charset="0"/>
              </a:rPr>
              <a:t>сока надо взять 100·2 = 200 (г)</a:t>
            </a:r>
            <a:r>
              <a:rPr lang="ru-RU" sz="2000">
                <a:latin typeface="Verdana" pitchFamily="34" charset="0"/>
              </a:rPr>
              <a:t>,</a:t>
            </a:r>
          </a:p>
          <a:p>
            <a:pPr algn="ctr"/>
            <a:r>
              <a:rPr lang="ru-RU" sz="2000">
                <a:latin typeface="Verdana" pitchFamily="34" charset="0"/>
              </a:rPr>
              <a:t>а </a:t>
            </a:r>
            <a:r>
              <a:rPr lang="ru-RU" sz="2000" b="1">
                <a:solidFill>
                  <a:srgbClr val="0000FF"/>
                </a:solidFill>
                <a:latin typeface="Verdana" pitchFamily="34" charset="0"/>
              </a:rPr>
              <a:t>молока потребуется 100·3 = 300 (г)</a:t>
            </a:r>
            <a:r>
              <a:rPr lang="ru-RU" sz="2000">
                <a:latin typeface="Verdana" pitchFamily="34" charset="0"/>
              </a:rPr>
              <a:t>.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479675" y="6334125"/>
            <a:ext cx="6408738" cy="40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Verdana" pitchFamily="34" charset="0"/>
              </a:rPr>
              <a:t>Ответ: 200 г сока и 300 г молока.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38623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latin typeface="Verdana" pitchFamily="34" charset="0"/>
              </a:rPr>
              <a:t>Если два числа относятся как</a:t>
            </a:r>
          </a:p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</a:rPr>
              <a:t>m </a:t>
            </a:r>
            <a:r>
              <a:rPr lang="ru-RU" sz="3500" b="1">
                <a:latin typeface="Verdana" pitchFamily="34" charset="0"/>
              </a:rPr>
              <a:t>: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</a:rPr>
              <a:t>n</a:t>
            </a:r>
            <a:r>
              <a:rPr lang="ru-RU" sz="3500" b="1">
                <a:latin typeface="Verdana" pitchFamily="34" charset="0"/>
              </a:rPr>
              <a:t>,</a:t>
            </a:r>
          </a:p>
          <a:p>
            <a:pPr algn="ctr"/>
            <a:r>
              <a:rPr lang="ru-RU" sz="3500" b="1">
                <a:latin typeface="Verdana" pitchFamily="34" charset="0"/>
              </a:rPr>
              <a:t>то удобно считать,</a:t>
            </a:r>
          </a:p>
          <a:p>
            <a:pPr algn="ctr"/>
            <a:r>
              <a:rPr lang="ru-RU" sz="3500" b="1">
                <a:latin typeface="Verdana" pitchFamily="34" charset="0"/>
              </a:rPr>
              <a:t>что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</a:rPr>
              <a:t>первое число содержит</a:t>
            </a:r>
          </a:p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</a:rPr>
              <a:t>m одинаковых частей</a:t>
            </a:r>
            <a:r>
              <a:rPr lang="ru-RU" sz="3500" b="1">
                <a:latin typeface="Verdana" pitchFamily="34" charset="0"/>
              </a:rPr>
              <a:t>,</a:t>
            </a:r>
          </a:p>
          <a:p>
            <a:pPr algn="ctr"/>
            <a:r>
              <a:rPr lang="ru-RU" sz="3500" b="1">
                <a:latin typeface="Verdana" pitchFamily="34" charset="0"/>
              </a:rPr>
              <a:t>а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</a:rPr>
              <a:t>второе число –</a:t>
            </a:r>
          </a:p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</a:rPr>
              <a:t>n таких же частей</a:t>
            </a:r>
            <a:r>
              <a:rPr lang="ru-RU" sz="3500" b="1">
                <a:latin typeface="Verdana" pitchFamily="34" charset="0"/>
              </a:rPr>
              <a:t>.</a:t>
            </a:r>
            <a:endParaRPr lang="ru-RU" sz="3500">
              <a:latin typeface="Verdana" pitchFamily="34" charset="0"/>
            </a:endParaRPr>
          </a:p>
        </p:txBody>
      </p:sp>
      <p:pic>
        <p:nvPicPr>
          <p:cNvPr id="1741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Деление числа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в данном отношении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Разделение числа на части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Деление числа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в данном отношении</a:t>
            </a:r>
          </a:p>
        </p:txBody>
      </p:sp>
      <p:sp>
        <p:nvSpPr>
          <p:cNvPr id="18435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Задачи на отношения как задачи на части</a:t>
            </a:r>
          </a:p>
        </p:txBody>
      </p:sp>
      <p:sp>
        <p:nvSpPr>
          <p:cNvPr id="18436" name="TextBox 5"/>
          <p:cNvSpPr txBox="1">
            <a:spLocks noChangeArrowheads="1"/>
          </p:cNvSpPr>
          <p:nvPr/>
        </p:nvSpPr>
        <p:spPr bwMode="auto">
          <a:xfrm>
            <a:off x="250825" y="1266825"/>
            <a:ext cx="8642350" cy="35544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Пример 2</a:t>
            </a:r>
          </a:p>
          <a:p>
            <a:pPr algn="ctr"/>
            <a:r>
              <a:rPr lang="ru-RU" sz="2500">
                <a:latin typeface="Verdana" pitchFamily="34" charset="0"/>
              </a:rPr>
              <a:t>Два фермера сложили свои деньги</a:t>
            </a:r>
          </a:p>
          <a:p>
            <a:pPr algn="ctr"/>
            <a:r>
              <a:rPr lang="ru-RU" sz="2500">
                <a:latin typeface="Verdana" pitchFamily="34" charset="0"/>
              </a:rPr>
              <a:t>для покупки трактора.</a:t>
            </a:r>
          </a:p>
          <a:p>
            <a:pPr algn="ctr"/>
            <a:r>
              <a:rPr lang="ru-RU" sz="2500">
                <a:latin typeface="Verdana" pitchFamily="34" charset="0"/>
              </a:rPr>
              <a:t>Первый внёс 150000 р.,</a:t>
            </a:r>
          </a:p>
          <a:p>
            <a:pPr algn="ctr"/>
            <a:r>
              <a:rPr lang="ru-RU" sz="2500">
                <a:latin typeface="Verdana" pitchFamily="34" charset="0"/>
              </a:rPr>
              <a:t>второй – 250000 р.</a:t>
            </a:r>
          </a:p>
          <a:p>
            <a:pPr algn="ctr"/>
            <a:r>
              <a:rPr lang="ru-RU" sz="2500">
                <a:latin typeface="Verdana" pitchFamily="34" charset="0"/>
              </a:rPr>
              <a:t>Через некоторое время</a:t>
            </a:r>
          </a:p>
          <a:p>
            <a:pPr algn="ctr"/>
            <a:r>
              <a:rPr lang="ru-RU" sz="2500">
                <a:latin typeface="Verdana" pitchFamily="34" charset="0"/>
              </a:rPr>
              <a:t>они продали этот трактор за 320000 р.</a:t>
            </a:r>
          </a:p>
          <a:p>
            <a:pPr algn="ctr"/>
            <a:r>
              <a:rPr lang="ru-RU" sz="2500">
                <a:latin typeface="Verdana" pitchFamily="34" charset="0"/>
              </a:rPr>
              <a:t>Как им справедливо разделить</a:t>
            </a:r>
          </a:p>
          <a:p>
            <a:pPr algn="ctr"/>
            <a:r>
              <a:rPr lang="ru-RU" sz="2500">
                <a:latin typeface="Verdana" pitchFamily="34" charset="0"/>
              </a:rPr>
              <a:t>между собой вырученные деньги?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15859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Пример 2</a:t>
            </a:r>
          </a:p>
          <a:p>
            <a:pPr algn="ctr"/>
            <a:r>
              <a:rPr lang="ru-RU">
                <a:latin typeface="Verdana" pitchFamily="34" charset="0"/>
              </a:rPr>
              <a:t>Два фермера сложили свои деньги для покупки трактора. Первый внёс 150000 р., второй – 250000 р. Через некоторое время они продали этот трактор за 320000 р. Как им справедливо разделить между собой вырученные деньги?</a:t>
            </a:r>
          </a:p>
        </p:txBody>
      </p:sp>
      <p:pic>
        <p:nvPicPr>
          <p:cNvPr id="1945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Деление числа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в данном отношении</a:t>
            </a:r>
          </a:p>
        </p:txBody>
      </p:sp>
      <p:sp>
        <p:nvSpPr>
          <p:cNvPr id="19460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Разделение числа на части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50825" y="2889250"/>
            <a:ext cx="1498600" cy="1352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>
                <a:solidFill>
                  <a:schemeClr val="tx1"/>
                </a:solidFill>
                <a:latin typeface="Verdana" pitchFamily="34" charset="0"/>
              </a:rPr>
              <a:t>150000 р.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50825" y="4241800"/>
            <a:ext cx="1498600" cy="22479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>
                <a:solidFill>
                  <a:schemeClr val="tx1"/>
                </a:solidFill>
                <a:latin typeface="Verdana" pitchFamily="34" charset="0"/>
              </a:rPr>
              <a:t>250000 р.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806575" y="2890838"/>
            <a:ext cx="1497013" cy="35956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>
                <a:solidFill>
                  <a:schemeClr val="tx1"/>
                </a:solidFill>
                <a:latin typeface="Verdana" pitchFamily="34" charset="0"/>
              </a:rPr>
              <a:t>320000 р.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402013" y="2898775"/>
            <a:ext cx="5491162" cy="12001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Verdana" pitchFamily="34" charset="0"/>
              </a:rPr>
              <a:t>Вырученные деньги справедливо разделить в том же отношении, в котором были вложены деньги на покупку, т. е.</a:t>
            </a:r>
          </a:p>
          <a:p>
            <a:pPr algn="ctr"/>
            <a:r>
              <a:rPr lang="ru-RU" b="1">
                <a:latin typeface="Verdana" pitchFamily="34" charset="0"/>
              </a:rPr>
              <a:t>150000 : 250000</a:t>
            </a:r>
            <a:r>
              <a:rPr lang="ru-RU">
                <a:latin typeface="Verdana" pitchFamily="34" charset="0"/>
              </a:rPr>
              <a:t> = </a:t>
            </a:r>
            <a:r>
              <a:rPr lang="ru-RU" b="1">
                <a:solidFill>
                  <a:srgbClr val="C00000"/>
                </a:solidFill>
                <a:latin typeface="Verdana" pitchFamily="34" charset="0"/>
              </a:rPr>
              <a:t>3 </a:t>
            </a:r>
            <a:r>
              <a:rPr lang="ru-RU" b="1">
                <a:latin typeface="Verdana" pitchFamily="34" charset="0"/>
              </a:rPr>
              <a:t>:</a:t>
            </a:r>
            <a:r>
              <a:rPr lang="ru-RU" b="1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ru-RU" b="1">
                <a:solidFill>
                  <a:srgbClr val="0000FF"/>
                </a:solidFill>
                <a:latin typeface="Verdana" pitchFamily="34" charset="0"/>
              </a:rPr>
              <a:t>5</a:t>
            </a:r>
            <a:r>
              <a:rPr lang="ru-RU">
                <a:latin typeface="Verdana" pitchFamily="34" charset="0"/>
              </a:rPr>
              <a:t>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02013" y="4170363"/>
            <a:ext cx="5491162" cy="92392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>
                <a:latin typeface="Verdana" pitchFamily="34" charset="0"/>
              </a:rPr>
              <a:t>Первый фермер должен получить:</a:t>
            </a:r>
          </a:p>
          <a:p>
            <a:pPr algn="ctr"/>
            <a:r>
              <a:rPr lang="ru-RU" b="1">
                <a:latin typeface="Verdana" pitchFamily="34" charset="0"/>
              </a:rPr>
              <a:t>320000 : (</a:t>
            </a:r>
            <a:r>
              <a:rPr lang="ru-RU" b="1">
                <a:solidFill>
                  <a:srgbClr val="C00000"/>
                </a:solidFill>
                <a:latin typeface="Verdana" pitchFamily="34" charset="0"/>
              </a:rPr>
              <a:t>3</a:t>
            </a:r>
            <a:r>
              <a:rPr lang="ru-RU" b="1">
                <a:latin typeface="Verdana" pitchFamily="34" charset="0"/>
              </a:rPr>
              <a:t> + </a:t>
            </a:r>
            <a:r>
              <a:rPr lang="ru-RU" b="1">
                <a:solidFill>
                  <a:srgbClr val="0000FF"/>
                </a:solidFill>
                <a:latin typeface="Verdana" pitchFamily="34" charset="0"/>
              </a:rPr>
              <a:t>5</a:t>
            </a:r>
            <a:r>
              <a:rPr lang="ru-RU" b="1">
                <a:latin typeface="Verdana" pitchFamily="34" charset="0"/>
              </a:rPr>
              <a:t>) · </a:t>
            </a:r>
            <a:r>
              <a:rPr lang="ru-RU" b="1">
                <a:solidFill>
                  <a:srgbClr val="C00000"/>
                </a:solidFill>
                <a:latin typeface="Verdana" pitchFamily="34" charset="0"/>
              </a:rPr>
              <a:t>3</a:t>
            </a:r>
            <a:r>
              <a:rPr lang="ru-RU" b="1">
                <a:latin typeface="Verdana" pitchFamily="34" charset="0"/>
              </a:rPr>
              <a:t> = 320000 : </a:t>
            </a:r>
            <a:r>
              <a:rPr lang="ru-RU" b="1">
                <a:solidFill>
                  <a:srgbClr val="E46C0A"/>
                </a:solidFill>
                <a:latin typeface="Verdana" pitchFamily="34" charset="0"/>
              </a:rPr>
              <a:t>8</a:t>
            </a:r>
            <a:r>
              <a:rPr lang="ru-RU" b="1">
                <a:latin typeface="Verdana" pitchFamily="34" charset="0"/>
              </a:rPr>
              <a:t> · </a:t>
            </a:r>
            <a:r>
              <a:rPr lang="ru-RU" b="1">
                <a:solidFill>
                  <a:srgbClr val="C00000"/>
                </a:solidFill>
                <a:latin typeface="Verdana" pitchFamily="34" charset="0"/>
              </a:rPr>
              <a:t>3</a:t>
            </a:r>
            <a:r>
              <a:rPr lang="ru-RU" b="1">
                <a:latin typeface="Verdana" pitchFamily="34" charset="0"/>
              </a:rPr>
              <a:t> =</a:t>
            </a:r>
          </a:p>
          <a:p>
            <a:pPr algn="ctr"/>
            <a:r>
              <a:rPr lang="ru-RU" b="1">
                <a:latin typeface="Verdana" pitchFamily="34" charset="0"/>
              </a:rPr>
              <a:t>= </a:t>
            </a:r>
            <a:r>
              <a:rPr lang="ru-RU" b="1">
                <a:solidFill>
                  <a:srgbClr val="E46C0A"/>
                </a:solidFill>
                <a:latin typeface="Verdana" pitchFamily="34" charset="0"/>
              </a:rPr>
              <a:t>40000</a:t>
            </a:r>
            <a:r>
              <a:rPr lang="ru-RU" b="1">
                <a:latin typeface="Verdana" pitchFamily="34" charset="0"/>
              </a:rPr>
              <a:t> · </a:t>
            </a:r>
            <a:r>
              <a:rPr lang="ru-RU" b="1">
                <a:solidFill>
                  <a:srgbClr val="C00000"/>
                </a:solidFill>
                <a:latin typeface="Verdana" pitchFamily="34" charset="0"/>
              </a:rPr>
              <a:t>3</a:t>
            </a:r>
            <a:r>
              <a:rPr lang="ru-RU" b="1">
                <a:latin typeface="Verdana" pitchFamily="34" charset="0"/>
              </a:rPr>
              <a:t> = </a:t>
            </a:r>
            <a:r>
              <a:rPr lang="ru-RU" b="1">
                <a:solidFill>
                  <a:srgbClr val="C00000"/>
                </a:solidFill>
                <a:latin typeface="Verdana" pitchFamily="34" charset="0"/>
              </a:rPr>
              <a:t>120000 р.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402013" y="5184775"/>
            <a:ext cx="5491162" cy="922338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>
                <a:latin typeface="Verdana" pitchFamily="34" charset="0"/>
              </a:rPr>
              <a:t>Второй фермер должен получить:</a:t>
            </a:r>
          </a:p>
          <a:p>
            <a:pPr algn="ctr"/>
            <a:r>
              <a:rPr lang="ru-RU" b="1">
                <a:latin typeface="Verdana" pitchFamily="34" charset="0"/>
              </a:rPr>
              <a:t>320000 : (</a:t>
            </a:r>
            <a:r>
              <a:rPr lang="ru-RU" b="1">
                <a:solidFill>
                  <a:srgbClr val="C00000"/>
                </a:solidFill>
                <a:latin typeface="Verdana" pitchFamily="34" charset="0"/>
              </a:rPr>
              <a:t>3</a:t>
            </a:r>
            <a:r>
              <a:rPr lang="ru-RU" b="1">
                <a:latin typeface="Verdana" pitchFamily="34" charset="0"/>
              </a:rPr>
              <a:t> + </a:t>
            </a:r>
            <a:r>
              <a:rPr lang="ru-RU" b="1">
                <a:solidFill>
                  <a:srgbClr val="0000FF"/>
                </a:solidFill>
                <a:latin typeface="Verdana" pitchFamily="34" charset="0"/>
              </a:rPr>
              <a:t>5</a:t>
            </a:r>
            <a:r>
              <a:rPr lang="ru-RU" b="1">
                <a:latin typeface="Verdana" pitchFamily="34" charset="0"/>
              </a:rPr>
              <a:t>) · </a:t>
            </a:r>
            <a:r>
              <a:rPr lang="ru-RU" b="1">
                <a:solidFill>
                  <a:srgbClr val="0000FF"/>
                </a:solidFill>
                <a:latin typeface="Verdana" pitchFamily="34" charset="0"/>
              </a:rPr>
              <a:t>5</a:t>
            </a:r>
            <a:r>
              <a:rPr lang="ru-RU" b="1">
                <a:latin typeface="Verdana" pitchFamily="34" charset="0"/>
              </a:rPr>
              <a:t> = 320000 : </a:t>
            </a:r>
            <a:r>
              <a:rPr lang="ru-RU" b="1">
                <a:solidFill>
                  <a:srgbClr val="E46C0A"/>
                </a:solidFill>
                <a:latin typeface="Verdana" pitchFamily="34" charset="0"/>
              </a:rPr>
              <a:t>8</a:t>
            </a:r>
            <a:r>
              <a:rPr lang="ru-RU" b="1">
                <a:latin typeface="Verdana" pitchFamily="34" charset="0"/>
              </a:rPr>
              <a:t> · </a:t>
            </a:r>
            <a:r>
              <a:rPr lang="ru-RU" b="1">
                <a:solidFill>
                  <a:srgbClr val="0000FF"/>
                </a:solidFill>
                <a:latin typeface="Verdana" pitchFamily="34" charset="0"/>
              </a:rPr>
              <a:t>5</a:t>
            </a:r>
            <a:r>
              <a:rPr lang="ru-RU" b="1">
                <a:latin typeface="Verdana" pitchFamily="34" charset="0"/>
              </a:rPr>
              <a:t> =</a:t>
            </a:r>
          </a:p>
          <a:p>
            <a:pPr algn="ctr"/>
            <a:r>
              <a:rPr lang="ru-RU" b="1">
                <a:latin typeface="Verdana" pitchFamily="34" charset="0"/>
              </a:rPr>
              <a:t>= </a:t>
            </a:r>
            <a:r>
              <a:rPr lang="ru-RU" b="1">
                <a:solidFill>
                  <a:srgbClr val="E46C0A"/>
                </a:solidFill>
                <a:latin typeface="Verdana" pitchFamily="34" charset="0"/>
              </a:rPr>
              <a:t>40000 </a:t>
            </a:r>
            <a:r>
              <a:rPr lang="ru-RU" b="1">
                <a:latin typeface="Verdana" pitchFamily="34" charset="0"/>
              </a:rPr>
              <a:t>· </a:t>
            </a:r>
            <a:r>
              <a:rPr lang="ru-RU" b="1">
                <a:solidFill>
                  <a:srgbClr val="0000FF"/>
                </a:solidFill>
                <a:latin typeface="Verdana" pitchFamily="34" charset="0"/>
              </a:rPr>
              <a:t>5</a:t>
            </a:r>
            <a:r>
              <a:rPr lang="ru-RU" b="1">
                <a:latin typeface="Verdana" pitchFamily="34" charset="0"/>
              </a:rPr>
              <a:t> = </a:t>
            </a:r>
            <a:r>
              <a:rPr lang="ru-RU" b="1">
                <a:solidFill>
                  <a:srgbClr val="0000FF"/>
                </a:solidFill>
                <a:latin typeface="Verdana" pitchFamily="34" charset="0"/>
              </a:rPr>
              <a:t>200000 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24" grpId="0" animBg="1"/>
      <p:bldP spid="25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Деление числа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в данном отношении</a:t>
            </a:r>
          </a:p>
        </p:txBody>
      </p:sp>
      <p:sp>
        <p:nvSpPr>
          <p:cNvPr id="20483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Задачи на отношения как задачи на части</a:t>
            </a:r>
          </a:p>
        </p:txBody>
      </p:sp>
      <p:sp>
        <p:nvSpPr>
          <p:cNvPr id="20484" name="TextBox 5"/>
          <p:cNvSpPr txBox="1">
            <a:spLocks noChangeArrowheads="1"/>
          </p:cNvSpPr>
          <p:nvPr/>
        </p:nvSpPr>
        <p:spPr bwMode="auto">
          <a:xfrm>
            <a:off x="250825" y="1266825"/>
            <a:ext cx="8642350" cy="39401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Пример 3</a:t>
            </a:r>
          </a:p>
          <a:p>
            <a:pPr algn="ctr"/>
            <a:r>
              <a:rPr lang="ru-RU" sz="2500">
                <a:latin typeface="Verdana" pitchFamily="34" charset="0"/>
              </a:rPr>
              <a:t>Три купца составили товарищество</a:t>
            </a:r>
          </a:p>
          <a:p>
            <a:pPr algn="ctr"/>
            <a:r>
              <a:rPr lang="ru-RU" sz="2500">
                <a:latin typeface="Verdana" pitchFamily="34" charset="0"/>
              </a:rPr>
              <a:t>для ведения торгового дела.</a:t>
            </a:r>
          </a:p>
          <a:p>
            <a:pPr algn="ctr"/>
            <a:r>
              <a:rPr lang="ru-RU" sz="2500">
                <a:latin typeface="Verdana" pitchFamily="34" charset="0"/>
              </a:rPr>
              <a:t>Первый купец внёс для этой цели 15000 р.,</a:t>
            </a:r>
          </a:p>
          <a:p>
            <a:pPr algn="ctr"/>
            <a:r>
              <a:rPr lang="ru-RU" sz="2500">
                <a:latin typeface="Verdana" pitchFamily="34" charset="0"/>
              </a:rPr>
              <a:t>второй – 9 000 р.,</a:t>
            </a:r>
          </a:p>
          <a:p>
            <a:pPr algn="ctr"/>
            <a:r>
              <a:rPr lang="ru-RU" sz="2500">
                <a:latin typeface="Verdana" pitchFamily="34" charset="0"/>
              </a:rPr>
              <a:t>третий – 12 000 р.</a:t>
            </a:r>
          </a:p>
          <a:p>
            <a:pPr algn="ctr"/>
            <a:r>
              <a:rPr lang="ru-RU" sz="2500">
                <a:latin typeface="Verdana" pitchFamily="34" charset="0"/>
              </a:rPr>
              <a:t>По окончании торгового дела</a:t>
            </a:r>
          </a:p>
          <a:p>
            <a:pPr algn="ctr"/>
            <a:r>
              <a:rPr lang="ru-RU" sz="2500">
                <a:latin typeface="Verdana" pitchFamily="34" charset="0"/>
              </a:rPr>
              <a:t>они получили общей прибыли 6 000 р.</a:t>
            </a:r>
          </a:p>
          <a:p>
            <a:pPr algn="ctr"/>
            <a:r>
              <a:rPr lang="ru-RU" sz="2500">
                <a:latin typeface="Verdana" pitchFamily="34" charset="0"/>
              </a:rPr>
              <a:t>Сколько денег из этой прибыли</a:t>
            </a:r>
          </a:p>
          <a:p>
            <a:pPr algn="ctr"/>
            <a:r>
              <a:rPr lang="ru-RU" sz="2500">
                <a:latin typeface="Verdana" pitchFamily="34" charset="0"/>
              </a:rPr>
              <a:t>следует получить каждому купцу?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1524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Пример 3</a:t>
            </a:r>
          </a:p>
          <a:p>
            <a:pPr algn="ctr"/>
            <a:r>
              <a:rPr lang="ru-RU" sz="1700">
                <a:latin typeface="Verdana" pitchFamily="34" charset="0"/>
              </a:rPr>
              <a:t>Три купца составили товарищество для ведения торгового дела. Первый купец внёс для этой цели 15000 р., второй – 9 000 р., третий – 12 000 р. По окончании торгового дела они получили общей прибыли 6 000 р. Сколько денег из этой прибыли следует получить каждому купцу?</a:t>
            </a:r>
          </a:p>
        </p:txBody>
      </p:sp>
      <p:pic>
        <p:nvPicPr>
          <p:cNvPr id="2150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Деление числа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в данном отношении</a:t>
            </a:r>
          </a:p>
        </p:txBody>
      </p:sp>
      <p:sp>
        <p:nvSpPr>
          <p:cNvPr id="2150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Разделение числа на части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50825" y="2843213"/>
            <a:ext cx="1350963" cy="13509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>
                <a:solidFill>
                  <a:schemeClr val="tx1"/>
                </a:solidFill>
                <a:latin typeface="Verdana" pitchFamily="34" charset="0"/>
              </a:rPr>
              <a:t>15000 р.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50825" y="4194175"/>
            <a:ext cx="1350963" cy="8096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>
                <a:solidFill>
                  <a:schemeClr val="tx1"/>
                </a:solidFill>
                <a:latin typeface="Verdana" pitchFamily="34" charset="0"/>
              </a:rPr>
              <a:t>9000 р.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692275" y="2844800"/>
            <a:ext cx="1235075" cy="32400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>
                <a:solidFill>
                  <a:schemeClr val="tx1"/>
                </a:solidFill>
                <a:latin typeface="Verdana" pitchFamily="34" charset="0"/>
              </a:rPr>
              <a:t>6000 р.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041650" y="2852738"/>
            <a:ext cx="5851525" cy="10779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latin typeface="Verdana" pitchFamily="34" charset="0"/>
              </a:rPr>
              <a:t>Прибыль следует разделить в том же отношении, в котором были вложены денежные средства:</a:t>
            </a:r>
          </a:p>
          <a:p>
            <a:pPr algn="ctr"/>
            <a:endParaRPr lang="ru-RU" sz="1000">
              <a:latin typeface="Verdana" pitchFamily="34" charset="0"/>
            </a:endParaRPr>
          </a:p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</a:rPr>
              <a:t>15000</a:t>
            </a:r>
            <a:r>
              <a:rPr lang="ru-RU" sz="2200" b="1">
                <a:latin typeface="Verdana" pitchFamily="34" charset="0"/>
              </a:rPr>
              <a:t> :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</a:rPr>
              <a:t>9000</a:t>
            </a:r>
            <a:r>
              <a:rPr lang="ru-RU" sz="2200" b="1">
                <a:latin typeface="Verdana" pitchFamily="34" charset="0"/>
              </a:rPr>
              <a:t> : </a:t>
            </a:r>
            <a:r>
              <a:rPr lang="ru-RU" sz="2200" b="1">
                <a:solidFill>
                  <a:srgbClr val="0F4D10"/>
                </a:solidFill>
                <a:latin typeface="Verdana" pitchFamily="34" charset="0"/>
              </a:rPr>
              <a:t>12000</a:t>
            </a:r>
            <a:r>
              <a:rPr lang="ru-RU" sz="2200" b="1">
                <a:latin typeface="Verdana" pitchFamily="34" charset="0"/>
              </a:rPr>
              <a:t> =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</a:rPr>
              <a:t>5</a:t>
            </a:r>
            <a:r>
              <a:rPr lang="ru-RU" sz="2200" b="1">
                <a:latin typeface="Verdana" pitchFamily="34" charset="0"/>
              </a:rPr>
              <a:t> :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</a:rPr>
              <a:t>3</a:t>
            </a:r>
            <a:r>
              <a:rPr lang="ru-RU" sz="2200" b="1">
                <a:latin typeface="Verdana" pitchFamily="34" charset="0"/>
              </a:rPr>
              <a:t> : </a:t>
            </a:r>
            <a:r>
              <a:rPr lang="ru-RU" sz="2200" b="1">
                <a:solidFill>
                  <a:srgbClr val="0F4D10"/>
                </a:solidFill>
                <a:latin typeface="Verdana" pitchFamily="34" charset="0"/>
              </a:rPr>
              <a:t>4</a:t>
            </a:r>
            <a:r>
              <a:rPr lang="ru-RU">
                <a:latin typeface="Verdana" pitchFamily="34" charset="0"/>
              </a:rPr>
              <a:t>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50825" y="5003800"/>
            <a:ext cx="1350963" cy="10810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>
                <a:solidFill>
                  <a:schemeClr val="tx1"/>
                </a:solidFill>
                <a:latin typeface="Verdana" pitchFamily="34" charset="0"/>
              </a:rPr>
              <a:t>12000 р.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41650" y="3946525"/>
            <a:ext cx="5851525" cy="922338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>
                <a:latin typeface="Verdana" pitchFamily="34" charset="0"/>
              </a:rPr>
              <a:t>Первый купец должен получить:</a:t>
            </a:r>
          </a:p>
          <a:p>
            <a:pPr algn="ctr"/>
            <a:r>
              <a:rPr lang="ru-RU" b="1">
                <a:latin typeface="Verdana" pitchFamily="34" charset="0"/>
              </a:rPr>
              <a:t>6000 : (</a:t>
            </a:r>
            <a:r>
              <a:rPr lang="ru-RU" b="1">
                <a:solidFill>
                  <a:srgbClr val="C00000"/>
                </a:solidFill>
                <a:latin typeface="Verdana" pitchFamily="34" charset="0"/>
              </a:rPr>
              <a:t>5</a:t>
            </a:r>
            <a:r>
              <a:rPr lang="ru-RU" b="1">
                <a:latin typeface="Verdana" pitchFamily="34" charset="0"/>
              </a:rPr>
              <a:t> + </a:t>
            </a:r>
            <a:r>
              <a:rPr lang="ru-RU" b="1">
                <a:solidFill>
                  <a:srgbClr val="0000FF"/>
                </a:solidFill>
                <a:latin typeface="Verdana" pitchFamily="34" charset="0"/>
              </a:rPr>
              <a:t>3</a:t>
            </a:r>
            <a:r>
              <a:rPr lang="ru-RU" b="1">
                <a:latin typeface="Verdana" pitchFamily="34" charset="0"/>
              </a:rPr>
              <a:t> + </a:t>
            </a:r>
            <a:r>
              <a:rPr lang="ru-RU" b="1">
                <a:solidFill>
                  <a:srgbClr val="0F4D10"/>
                </a:solidFill>
                <a:latin typeface="Verdana" pitchFamily="34" charset="0"/>
              </a:rPr>
              <a:t>4</a:t>
            </a:r>
            <a:r>
              <a:rPr lang="ru-RU" b="1">
                <a:latin typeface="Verdana" pitchFamily="34" charset="0"/>
              </a:rPr>
              <a:t>) · </a:t>
            </a:r>
            <a:r>
              <a:rPr lang="ru-RU" b="1">
                <a:solidFill>
                  <a:srgbClr val="C00000"/>
                </a:solidFill>
                <a:latin typeface="Verdana" pitchFamily="34" charset="0"/>
              </a:rPr>
              <a:t>5</a:t>
            </a:r>
            <a:r>
              <a:rPr lang="ru-RU" b="1">
                <a:latin typeface="Verdana" pitchFamily="34" charset="0"/>
              </a:rPr>
              <a:t> = 6000 : </a:t>
            </a:r>
            <a:r>
              <a:rPr lang="ru-RU" b="1">
                <a:solidFill>
                  <a:srgbClr val="E46C0A"/>
                </a:solidFill>
                <a:latin typeface="Verdana" pitchFamily="34" charset="0"/>
              </a:rPr>
              <a:t>12</a:t>
            </a:r>
            <a:r>
              <a:rPr lang="ru-RU" b="1">
                <a:latin typeface="Verdana" pitchFamily="34" charset="0"/>
              </a:rPr>
              <a:t> · </a:t>
            </a:r>
            <a:r>
              <a:rPr lang="ru-RU" b="1">
                <a:solidFill>
                  <a:srgbClr val="C00000"/>
                </a:solidFill>
                <a:latin typeface="Verdana" pitchFamily="34" charset="0"/>
              </a:rPr>
              <a:t>5</a:t>
            </a:r>
            <a:r>
              <a:rPr lang="ru-RU" b="1">
                <a:latin typeface="Verdana" pitchFamily="34" charset="0"/>
              </a:rPr>
              <a:t> =</a:t>
            </a:r>
          </a:p>
          <a:p>
            <a:pPr algn="ctr"/>
            <a:r>
              <a:rPr lang="ru-RU" b="1">
                <a:latin typeface="Verdana" pitchFamily="34" charset="0"/>
              </a:rPr>
              <a:t>= </a:t>
            </a:r>
            <a:r>
              <a:rPr lang="ru-RU" b="1">
                <a:solidFill>
                  <a:srgbClr val="E46C0A"/>
                </a:solidFill>
                <a:latin typeface="Verdana" pitchFamily="34" charset="0"/>
              </a:rPr>
              <a:t>500</a:t>
            </a:r>
            <a:r>
              <a:rPr lang="ru-RU" b="1">
                <a:latin typeface="Verdana" pitchFamily="34" charset="0"/>
              </a:rPr>
              <a:t> · </a:t>
            </a:r>
            <a:r>
              <a:rPr lang="ru-RU" b="1">
                <a:solidFill>
                  <a:srgbClr val="C00000"/>
                </a:solidFill>
                <a:latin typeface="Verdana" pitchFamily="34" charset="0"/>
              </a:rPr>
              <a:t>5</a:t>
            </a:r>
            <a:r>
              <a:rPr lang="ru-RU" b="1">
                <a:latin typeface="Verdana" pitchFamily="34" charset="0"/>
              </a:rPr>
              <a:t> = </a:t>
            </a:r>
            <a:r>
              <a:rPr lang="ru-RU" b="1">
                <a:solidFill>
                  <a:srgbClr val="C00000"/>
                </a:solidFill>
                <a:latin typeface="Verdana" pitchFamily="34" charset="0"/>
              </a:rPr>
              <a:t>2500 р.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41650" y="4891088"/>
            <a:ext cx="5851525" cy="92392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>
                <a:latin typeface="Verdana" pitchFamily="34" charset="0"/>
              </a:rPr>
              <a:t>Первый купец должен получить:</a:t>
            </a:r>
          </a:p>
          <a:p>
            <a:pPr algn="ctr"/>
            <a:r>
              <a:rPr lang="ru-RU" b="1">
                <a:latin typeface="Verdana" pitchFamily="34" charset="0"/>
              </a:rPr>
              <a:t>6000 : (</a:t>
            </a:r>
            <a:r>
              <a:rPr lang="ru-RU" b="1">
                <a:solidFill>
                  <a:srgbClr val="C00000"/>
                </a:solidFill>
                <a:latin typeface="Verdana" pitchFamily="34" charset="0"/>
              </a:rPr>
              <a:t>5</a:t>
            </a:r>
            <a:r>
              <a:rPr lang="ru-RU" b="1">
                <a:latin typeface="Verdana" pitchFamily="34" charset="0"/>
              </a:rPr>
              <a:t> + </a:t>
            </a:r>
            <a:r>
              <a:rPr lang="ru-RU" b="1">
                <a:solidFill>
                  <a:srgbClr val="0000FF"/>
                </a:solidFill>
                <a:latin typeface="Verdana" pitchFamily="34" charset="0"/>
              </a:rPr>
              <a:t>3</a:t>
            </a:r>
            <a:r>
              <a:rPr lang="ru-RU" b="1">
                <a:latin typeface="Verdana" pitchFamily="34" charset="0"/>
              </a:rPr>
              <a:t> + </a:t>
            </a:r>
            <a:r>
              <a:rPr lang="ru-RU" b="1">
                <a:solidFill>
                  <a:srgbClr val="0F4D10"/>
                </a:solidFill>
                <a:latin typeface="Verdana" pitchFamily="34" charset="0"/>
              </a:rPr>
              <a:t>4</a:t>
            </a:r>
            <a:r>
              <a:rPr lang="ru-RU" b="1">
                <a:latin typeface="Verdana" pitchFamily="34" charset="0"/>
              </a:rPr>
              <a:t>) · </a:t>
            </a:r>
            <a:r>
              <a:rPr lang="ru-RU" b="1">
                <a:solidFill>
                  <a:srgbClr val="0000FF"/>
                </a:solidFill>
                <a:latin typeface="Verdana" pitchFamily="34" charset="0"/>
              </a:rPr>
              <a:t>3</a:t>
            </a:r>
            <a:r>
              <a:rPr lang="ru-RU" b="1">
                <a:latin typeface="Verdana" pitchFamily="34" charset="0"/>
              </a:rPr>
              <a:t> = 6000 : </a:t>
            </a:r>
            <a:r>
              <a:rPr lang="ru-RU" b="1">
                <a:solidFill>
                  <a:srgbClr val="E46C0A"/>
                </a:solidFill>
                <a:latin typeface="Verdana" pitchFamily="34" charset="0"/>
              </a:rPr>
              <a:t>12</a:t>
            </a:r>
            <a:r>
              <a:rPr lang="ru-RU" b="1">
                <a:latin typeface="Verdana" pitchFamily="34" charset="0"/>
              </a:rPr>
              <a:t> · </a:t>
            </a:r>
            <a:r>
              <a:rPr lang="ru-RU" b="1">
                <a:solidFill>
                  <a:srgbClr val="0000FF"/>
                </a:solidFill>
                <a:latin typeface="Verdana" pitchFamily="34" charset="0"/>
              </a:rPr>
              <a:t>3</a:t>
            </a:r>
            <a:r>
              <a:rPr lang="ru-RU" b="1">
                <a:latin typeface="Verdana" pitchFamily="34" charset="0"/>
              </a:rPr>
              <a:t> =</a:t>
            </a:r>
          </a:p>
          <a:p>
            <a:pPr algn="ctr"/>
            <a:r>
              <a:rPr lang="ru-RU" b="1">
                <a:latin typeface="Verdana" pitchFamily="34" charset="0"/>
              </a:rPr>
              <a:t>= </a:t>
            </a:r>
            <a:r>
              <a:rPr lang="ru-RU" b="1">
                <a:solidFill>
                  <a:srgbClr val="E46C0A"/>
                </a:solidFill>
                <a:latin typeface="Verdana" pitchFamily="34" charset="0"/>
              </a:rPr>
              <a:t>500</a:t>
            </a:r>
            <a:r>
              <a:rPr lang="ru-RU" b="1">
                <a:latin typeface="Verdana" pitchFamily="34" charset="0"/>
              </a:rPr>
              <a:t> · </a:t>
            </a:r>
            <a:r>
              <a:rPr lang="ru-RU" b="1">
                <a:solidFill>
                  <a:srgbClr val="0000FF"/>
                </a:solidFill>
                <a:latin typeface="Verdana" pitchFamily="34" charset="0"/>
              </a:rPr>
              <a:t>3</a:t>
            </a:r>
            <a:r>
              <a:rPr lang="ru-RU" b="1">
                <a:latin typeface="Verdana" pitchFamily="34" charset="0"/>
              </a:rPr>
              <a:t> = </a:t>
            </a:r>
            <a:r>
              <a:rPr lang="ru-RU" b="1">
                <a:solidFill>
                  <a:srgbClr val="0000FF"/>
                </a:solidFill>
                <a:latin typeface="Verdana" pitchFamily="34" charset="0"/>
              </a:rPr>
              <a:t>1500 р.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41650" y="5835650"/>
            <a:ext cx="5851525" cy="92392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>
                <a:latin typeface="Verdana" pitchFamily="34" charset="0"/>
              </a:rPr>
              <a:t>Первый купец должен получить:</a:t>
            </a:r>
          </a:p>
          <a:p>
            <a:pPr algn="ctr"/>
            <a:r>
              <a:rPr lang="ru-RU" b="1">
                <a:latin typeface="Verdana" pitchFamily="34" charset="0"/>
              </a:rPr>
              <a:t>6000 : (</a:t>
            </a:r>
            <a:r>
              <a:rPr lang="ru-RU" b="1">
                <a:solidFill>
                  <a:srgbClr val="C00000"/>
                </a:solidFill>
                <a:latin typeface="Verdana" pitchFamily="34" charset="0"/>
              </a:rPr>
              <a:t>5</a:t>
            </a:r>
            <a:r>
              <a:rPr lang="ru-RU" b="1">
                <a:latin typeface="Verdana" pitchFamily="34" charset="0"/>
              </a:rPr>
              <a:t> + </a:t>
            </a:r>
            <a:r>
              <a:rPr lang="ru-RU" b="1">
                <a:solidFill>
                  <a:srgbClr val="0000FF"/>
                </a:solidFill>
                <a:latin typeface="Verdana" pitchFamily="34" charset="0"/>
              </a:rPr>
              <a:t>3</a:t>
            </a:r>
            <a:r>
              <a:rPr lang="ru-RU" b="1">
                <a:latin typeface="Verdana" pitchFamily="34" charset="0"/>
              </a:rPr>
              <a:t> + </a:t>
            </a:r>
            <a:r>
              <a:rPr lang="ru-RU" b="1">
                <a:solidFill>
                  <a:srgbClr val="0F4D10"/>
                </a:solidFill>
                <a:latin typeface="Verdana" pitchFamily="34" charset="0"/>
              </a:rPr>
              <a:t>4</a:t>
            </a:r>
            <a:r>
              <a:rPr lang="ru-RU" b="1">
                <a:latin typeface="Verdana" pitchFamily="34" charset="0"/>
              </a:rPr>
              <a:t>) · </a:t>
            </a:r>
            <a:r>
              <a:rPr lang="ru-RU" b="1">
                <a:solidFill>
                  <a:srgbClr val="0F4D10"/>
                </a:solidFill>
                <a:latin typeface="Verdana" pitchFamily="34" charset="0"/>
              </a:rPr>
              <a:t>4</a:t>
            </a:r>
            <a:r>
              <a:rPr lang="ru-RU" b="1">
                <a:latin typeface="Verdana" pitchFamily="34" charset="0"/>
              </a:rPr>
              <a:t> = 6000 : </a:t>
            </a:r>
            <a:r>
              <a:rPr lang="ru-RU" b="1">
                <a:solidFill>
                  <a:srgbClr val="E46C0A"/>
                </a:solidFill>
                <a:latin typeface="Verdana" pitchFamily="34" charset="0"/>
              </a:rPr>
              <a:t>12</a:t>
            </a:r>
            <a:r>
              <a:rPr lang="ru-RU" b="1">
                <a:latin typeface="Verdana" pitchFamily="34" charset="0"/>
              </a:rPr>
              <a:t> · </a:t>
            </a:r>
            <a:r>
              <a:rPr lang="ru-RU" b="1">
                <a:solidFill>
                  <a:srgbClr val="0F4D10"/>
                </a:solidFill>
                <a:latin typeface="Verdana" pitchFamily="34" charset="0"/>
              </a:rPr>
              <a:t>4</a:t>
            </a:r>
            <a:r>
              <a:rPr lang="ru-RU" b="1">
                <a:latin typeface="Verdana" pitchFamily="34" charset="0"/>
              </a:rPr>
              <a:t> =</a:t>
            </a:r>
          </a:p>
          <a:p>
            <a:pPr algn="ctr"/>
            <a:r>
              <a:rPr lang="ru-RU" b="1">
                <a:latin typeface="Verdana" pitchFamily="34" charset="0"/>
              </a:rPr>
              <a:t>= </a:t>
            </a:r>
            <a:r>
              <a:rPr lang="ru-RU" b="1">
                <a:solidFill>
                  <a:srgbClr val="E46C0A"/>
                </a:solidFill>
                <a:latin typeface="Verdana" pitchFamily="34" charset="0"/>
              </a:rPr>
              <a:t>500</a:t>
            </a:r>
            <a:r>
              <a:rPr lang="ru-RU" b="1">
                <a:latin typeface="Verdana" pitchFamily="34" charset="0"/>
              </a:rPr>
              <a:t> · </a:t>
            </a:r>
            <a:r>
              <a:rPr lang="ru-RU" b="1">
                <a:solidFill>
                  <a:srgbClr val="0F4D10"/>
                </a:solidFill>
                <a:latin typeface="Verdana" pitchFamily="34" charset="0"/>
              </a:rPr>
              <a:t>4</a:t>
            </a:r>
            <a:r>
              <a:rPr lang="ru-RU" b="1">
                <a:latin typeface="Verdana" pitchFamily="34" charset="0"/>
              </a:rPr>
              <a:t> = </a:t>
            </a:r>
            <a:r>
              <a:rPr lang="ru-RU" b="1">
                <a:solidFill>
                  <a:srgbClr val="0F4D10"/>
                </a:solidFill>
                <a:latin typeface="Verdana" pitchFamily="34" charset="0"/>
              </a:rPr>
              <a:t>2000 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24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2530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Свойства делимости</a:t>
            </a:r>
          </a:p>
        </p:txBody>
      </p:sp>
      <p:pic>
        <p:nvPicPr>
          <p:cNvPr id="22532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2534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Verdana" pitchFamily="34" charset="0"/>
              </a:rPr>
              <a:t>Для создания сплава меди и цинка – латуни, необходимо взять их в отношении 7 </a:t>
            </a:r>
            <a:r>
              <a:rPr lang="en-US" sz="2000">
                <a:latin typeface="Verdana" pitchFamily="34" charset="0"/>
              </a:rPr>
              <a:t>:</a:t>
            </a:r>
            <a:r>
              <a:rPr lang="ru-RU" sz="2000">
                <a:latin typeface="Verdana" pitchFamily="34" charset="0"/>
              </a:rPr>
              <a:t> </a:t>
            </a:r>
            <a:r>
              <a:rPr lang="en-US" sz="2000">
                <a:latin typeface="Verdana" pitchFamily="34" charset="0"/>
              </a:rPr>
              <a:t>3</a:t>
            </a:r>
            <a:r>
              <a:rPr lang="ru-RU" sz="2000">
                <a:latin typeface="Verdana" pitchFamily="34" charset="0"/>
              </a:rPr>
              <a:t>. Сколько меди и сколько цинка содержится в 480 кг готового сплава?</a:t>
            </a:r>
          </a:p>
        </p:txBody>
      </p:sp>
      <p:sp>
        <p:nvSpPr>
          <p:cNvPr id="22535" name="TextBox 20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Деление числа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в данном отношении</a:t>
            </a:r>
          </a:p>
        </p:txBody>
      </p:sp>
      <p:sp>
        <p:nvSpPr>
          <p:cNvPr id="22536" name="TextBox 14"/>
          <p:cNvSpPr txBox="1">
            <a:spLocks noChangeArrowheads="1"/>
          </p:cNvSpPr>
          <p:nvPr/>
        </p:nvSpPr>
        <p:spPr bwMode="auto">
          <a:xfrm>
            <a:off x="250825" y="2833688"/>
            <a:ext cx="8640763" cy="16303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Verdana" pitchFamily="34" charset="0"/>
              </a:rPr>
              <a:t>Два родственника сложили свои деньги для покупки автомобиля. Первый внёс 550000 р., второй – 350000 р.</a:t>
            </a:r>
          </a:p>
          <a:p>
            <a:r>
              <a:rPr lang="ru-RU" sz="2000">
                <a:latin typeface="Verdana" pitchFamily="34" charset="0"/>
              </a:rPr>
              <a:t>Через некоторое время они продали этот автомобиль за 720000 р. Как им справедливо разделить между собой вырученные деньги?</a:t>
            </a:r>
          </a:p>
        </p:txBody>
      </p:sp>
      <p:sp>
        <p:nvSpPr>
          <p:cNvPr id="22537" name="TextBox 14"/>
          <p:cNvSpPr txBox="1">
            <a:spLocks noChangeArrowheads="1"/>
          </p:cNvSpPr>
          <p:nvPr/>
        </p:nvSpPr>
        <p:spPr bwMode="auto">
          <a:xfrm>
            <a:off x="250825" y="4513263"/>
            <a:ext cx="8640763" cy="19383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Verdana" pitchFamily="34" charset="0"/>
              </a:rPr>
              <a:t>Четыре бизнесмена составили товарищество для ведения торгового дела. Первый бизнесмен внёс для этой цели   150000 р., второй – 250000 р., третий – 190000 р.,    четвертый – 200000 р. По окончании торгового дела они получили общей прибыли 15 800 000 р. Сколько денег из этой прибыли следует получить каждому купцу?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934</TotalTime>
  <Words>675</Words>
  <Application>Microsoft Office PowerPoint</Application>
  <PresentationFormat>Экран (4:3)</PresentationFormat>
  <Paragraphs>119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128</cp:revision>
  <dcterms:created xsi:type="dcterms:W3CDTF">2012-12-15T11:02:59Z</dcterms:created>
  <dcterms:modified xsi:type="dcterms:W3CDTF">2013-12-11T04:32:59Z</dcterms:modified>
</cp:coreProperties>
</file>