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427" r:id="rId2"/>
    <p:sldId id="426" r:id="rId3"/>
    <p:sldId id="401" r:id="rId4"/>
    <p:sldId id="434" r:id="rId5"/>
    <p:sldId id="435" r:id="rId6"/>
    <p:sldId id="309" r:id="rId7"/>
    <p:sldId id="403" r:id="rId8"/>
    <p:sldId id="436" r:id="rId9"/>
    <p:sldId id="437" r:id="rId10"/>
    <p:sldId id="438" r:id="rId11"/>
    <p:sldId id="428" r:id="rId12"/>
    <p:sldId id="431" r:id="rId13"/>
    <p:sldId id="313" r:id="rId14"/>
    <p:sldId id="439" r:id="rId15"/>
    <p:sldId id="42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99"/>
    <a:srgbClr val="CCFF33"/>
    <a:srgbClr val="66FF33"/>
    <a:srgbClr val="99FF33"/>
    <a:srgbClr val="CCFF66"/>
    <a:srgbClr val="FFFFFF"/>
    <a:srgbClr val="008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28" autoAdjust="0"/>
    <p:restoredTop sz="83094" autoAdjust="0"/>
  </p:normalViewPr>
  <p:slideViewPr>
    <p:cSldViewPr>
      <p:cViewPr varScale="1">
        <p:scale>
          <a:sx n="111" d="100"/>
          <a:sy n="111" d="100"/>
        </p:scale>
        <p:origin x="-1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659B73A-76FF-4B9D-9B45-1B455449B51A}" type="datetimeFigureOut">
              <a:rPr lang="ru-RU"/>
              <a:pPr>
                <a:defRPr/>
              </a:pPr>
              <a:t>24.01.2014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AA93EBA-E7B7-497A-A822-10FD4440396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 </a:t>
            </a:r>
            <a:r>
              <a:rPr lang="sq-AL" smtClean="0"/>
              <a:t>http://upload.wikimedia.org/wikipedia/commons/thumb/0/03/1000_Vladimir_up.jpg/447px-1000_Vladimir_up.jpg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2B21A4-1BA4-46C4-9B21-2B64D8613791}"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4B6262-1607-4F6D-BEDC-4F74A9FD7B1F}"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408FD4-74B4-465A-B530-5033A03820AA}"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75270C-EB02-4AE3-A63D-22F4BAF0E962}"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6C9B36-BA4C-4864-AF90-B874FB07BC80}"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Нажатие кнопки «Правила составления…»  выводит на экран текстовый блок, щелчок по тексту правил – убирает. Переход на следующий слайд – щелчок за пределами кнопки</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r>
              <a:rPr lang="ru-RU" smtClean="0"/>
              <a:t>Рисунок – И. Е. Эггинк Великий князь Владимир избирает религию - </a:t>
            </a:r>
            <a:r>
              <a:rPr lang="sq-AL" smtClean="0"/>
              <a:t>http://upload.wikimedia.org/wikipedia/commons/thumb/2/23/Eggink_VelKnVladimir.jpg/800px-Eggink_VelKnVladimir.jpg</a:t>
            </a:r>
            <a:endParaRPr lang="ru-RU" smtClean="0"/>
          </a:p>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EC2F13-D023-4E93-A37A-835FFAC5E6E2}"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 Васнецов Гусляры  - </a:t>
            </a:r>
            <a:r>
              <a:rPr lang="sq-AL" smtClean="0"/>
              <a:t>http://upload.wikimedia.org/wikipedia/commons/thumb/8/8f/%D0%93%D1%83%D1%81%D0%BB%D1%8F%D1%80%D1%8B.jpg/800px-%D0%93%D1%83%D1%81%D0%BB%D1%8F%D1%80%D1%8B.jpg</a:t>
            </a: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4F6B85-1A2A-484F-8028-84A76BD1A8AD}" type="slidenum">
              <a:rPr lang="ru-RU"/>
              <a:pPr fontAlgn="base">
                <a:spcBef>
                  <a:spcPct val="0"/>
                </a:spcBef>
                <a:spcAft>
                  <a:spcPct val="0"/>
                </a:spcAft>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C97ED4-B998-4071-B85A-BBE42AF7F150}"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8A3811-83C4-426D-B664-438D7D3DF7B5}"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a:t>
            </a:r>
          </a:p>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4F26B2-19DA-4B68-860E-8B5993F70C07}"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Рисунки – </a:t>
            </a:r>
          </a:p>
          <a:p>
            <a:pPr>
              <a:spcBef>
                <a:spcPct val="0"/>
              </a:spcBef>
            </a:pPr>
            <a:r>
              <a:rPr lang="ru-RU" smtClean="0">
                <a:ea typeface="Calibri" pitchFamily="34" charset="0"/>
                <a:cs typeface="Times New Roman" pitchFamily="18" charset="0"/>
              </a:rPr>
              <a:t>Г.Семирадский Ночь на Ивана Купалу - </a:t>
            </a:r>
            <a:r>
              <a:rPr lang="sq-AL" smtClean="0">
                <a:ea typeface="Calibri" pitchFamily="34" charset="0"/>
                <a:cs typeface="Times New Roman" pitchFamily="18" charset="0"/>
              </a:rPr>
              <a:t>http://upload.wikimedia.org/wikipedia/commons/thumb/5/55/Ivankupala.jpg/800px-Ivankupala.jpg</a:t>
            </a:r>
            <a:endParaRPr lang="ru-RU" smtClean="0">
              <a:ea typeface="Calibri" pitchFamily="34" charset="0"/>
              <a:cs typeface="Times New Roman" pitchFamily="18" charset="0"/>
            </a:endParaRPr>
          </a:p>
          <a:p>
            <a:pPr>
              <a:spcBef>
                <a:spcPct val="0"/>
              </a:spcBef>
            </a:pPr>
            <a:r>
              <a:rPr lang="ru-RU" smtClean="0">
                <a:ea typeface="Calibri" pitchFamily="34" charset="0"/>
                <a:cs typeface="Times New Roman" pitchFamily="18" charset="0"/>
              </a:rPr>
              <a:t>В. Васнецов – Баба-Яга - </a:t>
            </a:r>
            <a:r>
              <a:rPr lang="sq-AL" smtClean="0">
                <a:ea typeface="Calibri" pitchFamily="34" charset="0"/>
                <a:cs typeface="Times New Roman" pitchFamily="18" charset="0"/>
              </a:rPr>
              <a:t>http://upload.wikimedia.org/wikipedia/commons/thumb/d/df/%D0%91%D0%B0%D0%B1%D0%B0_%D0%AF%D0%B3%D0%B0.jpg/800px-%D0%91%D0%B0%D0%B1%D0%B0_%D0%AF%D0%B3%D0%B0.jpg</a:t>
            </a:r>
            <a:endParaRPr lang="ru-RU" smtClean="0">
              <a:ea typeface="Calibri" pitchFamily="34" charset="0"/>
              <a:cs typeface="Times New Roman" pitchFamily="18" charset="0"/>
            </a:endParaRPr>
          </a:p>
          <a:p>
            <a:pPr>
              <a:spcBef>
                <a:spcPct val="0"/>
              </a:spcBef>
            </a:pPr>
            <a:r>
              <a:rPr lang="ru-RU" smtClean="0">
                <a:ea typeface="Calibri" pitchFamily="34" charset="0"/>
                <a:cs typeface="Times New Roman" pitchFamily="18" charset="0"/>
              </a:rPr>
              <a:t>Реконструкция славянского языческого храма в городище Радоним - </a:t>
            </a:r>
            <a:r>
              <a:rPr lang="sq-AL" smtClean="0">
                <a:ea typeface="Calibri" pitchFamily="34" charset="0"/>
                <a:cs typeface="Times New Roman" pitchFamily="18" charset="0"/>
              </a:rPr>
              <a:t>http://upload.wikimedia.org/wikipedia/commons/thumb/1/1a/WalRhad.jpg/800px-WalRhad.jpg</a:t>
            </a:r>
            <a:endParaRPr lang="ru-RU" smtClean="0">
              <a:ea typeface="Calibri" pitchFamily="34" charset="0"/>
              <a:cs typeface="Times New Roman" pitchFamily="18" charset="0"/>
            </a:endParaRPr>
          </a:p>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a:p>
            <a:pPr>
              <a:spcBef>
                <a:spcPct val="0"/>
              </a:spcBef>
            </a:pPr>
            <a:endParaRPr lang="ru-RU" smtClean="0">
              <a:ea typeface="Calibri" pitchFamily="34" charset="0"/>
              <a:cs typeface="Times New Roman" pitchFamily="18" charset="0"/>
            </a:endParaRPr>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22C71-9E9E-4E84-B59C-03D2885D80C3}"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E0EA6E-70F5-48D5-A282-B1811FAC683E}"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D0604A-225A-41F5-B550-22028795DC0F}"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CB3503-FD0E-4AC2-B0C1-8CEE36AAE197}"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1B73CC-0F68-4F49-BD00-E372CB8B7383}"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9B87A76-6296-479F-939E-0C336423E57F}" type="datetimeFigureOut">
              <a:rPr lang="ru-RU"/>
              <a:pPr>
                <a:defRPr/>
              </a:pPr>
              <a:t>24.01.2014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477458D-5A62-41B1-A442-6AA6EC2CB5A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3E1B5F3-C57E-43FA-B0C2-8469D5126E5C}" type="datetimeFigureOut">
              <a:rPr lang="ru-RU"/>
              <a:pPr>
                <a:defRPr/>
              </a:pPr>
              <a:t>24.01.2014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ACDCBB5-E494-48E7-AFE4-568D7304131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5652B2-1422-43A6-8BB6-2CEF0B1258DE}" type="datetimeFigureOut">
              <a:rPr lang="ru-RU"/>
              <a:pPr>
                <a:defRPr/>
              </a:pPr>
              <a:t>24.01.2014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E0E68A-546E-4C50-B736-1A962E0F89A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88AAD6F0-822F-48CE-9252-886D35227E4A}" type="datetimeFigureOut">
              <a:rPr lang="ru-RU"/>
              <a:pPr>
                <a:defRPr/>
              </a:pPr>
              <a:t>24.01.2014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5405717D-564F-44C3-A70C-94AF4434740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CCE698B-DBF0-4206-BABC-CC3B6EEC79AF}" type="datetimeFigureOut">
              <a:rPr lang="ru-RU"/>
              <a:pPr>
                <a:defRPr/>
              </a:pPr>
              <a:t>24.01.2014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930ED5-E914-4243-A4DA-C3BE48D829F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40EE0CD1-5F65-4991-B0C0-4BF034C5DFC1}" type="datetimeFigureOut">
              <a:rPr lang="ru-RU"/>
              <a:pPr>
                <a:defRPr/>
              </a:pPr>
              <a:t>24.01.2014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6C201D65-2802-4E7E-9945-D9D46872E8F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2193DC7-D547-4317-B3F9-16DA2AD1BE87}" type="datetimeFigureOut">
              <a:rPr lang="ru-RU"/>
              <a:pPr>
                <a:defRPr/>
              </a:pPr>
              <a:t>24.01.2014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4F5A050-BDAD-4FC6-93CA-95DA24488EE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205D1C42-B883-4A62-8D5E-85F687121018}" type="datetimeFigureOut">
              <a:rPr lang="ru-RU"/>
              <a:pPr>
                <a:defRPr/>
              </a:pPr>
              <a:t>24.01.2014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57D47AF-DE87-4DD3-9B56-4210B337DE65}"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CBAC6A6C-7740-4F69-A7DF-C545383E0918}" type="datetimeFigureOut">
              <a:rPr lang="ru-RU"/>
              <a:pPr>
                <a:defRPr/>
              </a:pPr>
              <a:t>24.01.2014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4E780CB6-7123-4B8E-A311-B4DCA2CF084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2F4CA46-F914-48AE-A79E-1075FFAFC4F9}" type="datetimeFigureOut">
              <a:rPr lang="ru-RU"/>
              <a:pPr>
                <a:defRPr/>
              </a:pPr>
              <a:t>24.01.2014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E1572F2-C41E-4E13-8AC0-BF26A1F2E0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878A3A4-8BB5-4C79-9D7F-5308883B4579}" type="datetimeFigureOut">
              <a:rPr lang="ru-RU"/>
              <a:pPr>
                <a:defRPr/>
              </a:pPr>
              <a:t>24.01.2014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2E7D92-F043-4470-A2D0-472768E2319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0041610-359A-4B4A-B3CB-C52AF850E883}" type="datetimeFigureOut">
              <a:rPr lang="ru-RU"/>
              <a:pPr>
                <a:defRPr/>
              </a:pPr>
              <a:t>24.01.2014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34DF71A-CB67-489B-8105-97BC2038F14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92388" y="1773238"/>
            <a:ext cx="3967162" cy="4719637"/>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130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2014.</a:t>
            </a:r>
          </a:p>
        </p:txBody>
      </p:sp>
      <p:sp>
        <p:nvSpPr>
          <p:cNvPr id="5" name="Подзаголовок 2"/>
          <p:cNvSpPr txBox="1">
            <a:spLocks/>
          </p:cNvSpPr>
          <p:nvPr/>
        </p:nvSpPr>
        <p:spPr>
          <a:xfrm>
            <a:off x="0" y="6240463"/>
            <a:ext cx="5940425" cy="639762"/>
          </a:xfrm>
          <a:prstGeom prst="rect">
            <a:avLst/>
          </a:prstGeom>
          <a:noFill/>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История России. </a:t>
            </a:r>
            <a:r>
              <a:rPr lang="en-US" sz="1200">
                <a:solidFill>
                  <a:srgbClr val="400000"/>
                </a:solidFill>
                <a:latin typeface="Comic Sans MS" pitchFamily="66" charset="0"/>
              </a:rPr>
              <a:t>6</a:t>
            </a:r>
            <a:r>
              <a:rPr lang="ru-RU" sz="1200">
                <a:solidFill>
                  <a:srgbClr val="400000"/>
                </a:solidFill>
                <a:latin typeface="Comic Sans MS" pitchFamily="66" charset="0"/>
              </a:rPr>
              <a:t> класс. </a:t>
            </a:r>
            <a:r>
              <a:rPr lang="ru-RU" sz="1200">
                <a:solidFill>
                  <a:srgbClr val="400000"/>
                </a:solidFill>
                <a:cs typeface="Arial" charset="0"/>
              </a:rPr>
              <a:t>§ 5</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3" name="Заголовок 2"/>
          <p:cNvSpPr>
            <a:spLocks noGrp="1"/>
          </p:cNvSpPr>
          <p:nvPr>
            <p:ph type="ctrTitle"/>
          </p:nvPr>
        </p:nvSpPr>
        <p:spPr>
          <a:xfrm>
            <a:off x="685800" y="1382911"/>
            <a:ext cx="7772400" cy="1470025"/>
          </a:xfrm>
        </p:spPr>
        <p:txBody>
          <a:bodyPr/>
          <a:lstStyle/>
          <a:p>
            <a:pPr fontAlgn="auto">
              <a:spcAft>
                <a:spcPts val="0"/>
              </a:spcAft>
              <a:defRPr/>
            </a:pPr>
            <a:r>
              <a:rPr lang="ru-RU" dirty="0"/>
              <a:t>КНЯЗЬ ВЛАДИМИР И КРЕЩЕНИЕ РУСИ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000" y="980728"/>
            <a:ext cx="8640000" cy="987504"/>
          </a:xfrm>
          <a:prstGeom prst="roundRect">
            <a:avLst/>
          </a:prstGeom>
          <a:blipFill>
            <a:blip r:embed="rId3" cstate="print">
              <a:extLst>
                <a:ext uri="{28A0092B-C50C-407E-A947-70E740481C1C}"/>
              </a:extLst>
            </a:blip>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r>
              <a:rPr lang="ru-RU" sz="2600">
                <a:latin typeface="Comic Sans MS" pitchFamily="66" charset="0"/>
              </a:rPr>
              <a:t>	Известно, что князь Владимир и его дружина силой крестили большинство славянских племён.</a:t>
            </a:r>
          </a:p>
        </p:txBody>
      </p:sp>
      <p:sp>
        <p:nvSpPr>
          <p:cNvPr id="9" name="Скругленный прямоугольник 8"/>
          <p:cNvSpPr/>
          <p:nvPr/>
        </p:nvSpPr>
        <p:spPr>
          <a:xfrm>
            <a:off x="252000" y="2231028"/>
            <a:ext cx="8640000" cy="1269980"/>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Необходимый уровень.</a:t>
            </a:r>
            <a:r>
              <a:rPr lang="ru-RU" sz="2400">
                <a:solidFill>
                  <a:srgbClr val="0070C0"/>
                </a:solidFill>
                <a:latin typeface="Comic Sans MS" pitchFamily="66" charset="0"/>
              </a:rPr>
              <a:t> </a:t>
            </a:r>
            <a:r>
              <a:rPr lang="ru-RU" sz="2400">
                <a:latin typeface="Comic Sans MS" pitchFamily="66" charset="0"/>
              </a:rPr>
              <a:t>Какие общечеловеческие правила нарушили Владимир и его дружина? Как ты думаешь, почему они это делали?</a:t>
            </a:r>
          </a:p>
        </p:txBody>
      </p:sp>
      <p:pic>
        <p:nvPicPr>
          <p:cNvPr id="32775"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СВЕРЖЕНИЕ ИДОЛОВ</a:t>
            </a:r>
            <a:endParaRPr lang="ru-RU" dirty="0"/>
          </a:p>
        </p:txBody>
      </p:sp>
      <p:sp>
        <p:nvSpPr>
          <p:cNvPr id="7" name="Скругленный прямоугольник 6"/>
          <p:cNvSpPr/>
          <p:nvPr/>
        </p:nvSpPr>
        <p:spPr>
          <a:xfrm>
            <a:off x="238845" y="3815204"/>
            <a:ext cx="8640000" cy="1269980"/>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a:t>
            </a:r>
            <a:r>
              <a:rPr lang="ru-RU" sz="2400">
                <a:solidFill>
                  <a:srgbClr val="0070C0"/>
                </a:solidFill>
                <a:latin typeface="Comic Sans MS" pitchFamily="66" charset="0"/>
              </a:rPr>
              <a:t> </a:t>
            </a:r>
            <a:r>
              <a:rPr lang="ru-RU" sz="2400">
                <a:latin typeface="Comic Sans MS" pitchFamily="66" charset="0"/>
              </a:rPr>
              <a:t>Запиши своё отношение к действиям Владимира и его дружины и приведи один аргумент в поддержку своей точки зрения.</a:t>
            </a:r>
          </a:p>
        </p:txBody>
      </p:sp>
      <p:graphicFrame>
        <p:nvGraphicFramePr>
          <p:cNvPr id="32792" name="Group 24"/>
          <p:cNvGraphicFramePr>
            <a:graphicFrameLocks noGrp="1"/>
          </p:cNvGraphicFramePr>
          <p:nvPr/>
        </p:nvGraphicFramePr>
        <p:xfrm>
          <a:off x="252413" y="5445125"/>
          <a:ext cx="8639175" cy="127635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По тексту учебника опиши значение Крещения для развития культуры и цивилизации на Руси.</a:t>
            </a:r>
          </a:p>
        </p:txBody>
      </p:sp>
      <p:pic>
        <p:nvPicPr>
          <p:cNvPr id="3482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pic>
        <p:nvPicPr>
          <p:cNvPr id="1026" name="Picture 2"/>
          <p:cNvPicPr>
            <a:picLocks noChangeAspect="1" noChangeArrowheads="1"/>
          </p:cNvPicPr>
          <p:nvPr/>
        </p:nvPicPr>
        <p:blipFill>
          <a:blip r:embed="rId5" cstate="email">
            <a:extLst>
              <a:ext uri="{28A0092B-C50C-407E-A947-70E740481C1C}"/>
            </a:extLst>
          </a:blip>
          <a:srcRect/>
          <a:stretch>
            <a:fillRect/>
          </a:stretch>
        </p:blipFill>
        <p:spPr bwMode="auto">
          <a:xfrm>
            <a:off x="252000" y="2564904"/>
            <a:ext cx="5849962" cy="4058219"/>
          </a:xfrm>
          <a:prstGeom prst="roundRect">
            <a:avLst>
              <a:gd name="adj" fmla="val 988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10" name="Прямоугольник 9"/>
          <p:cNvSpPr/>
          <p:nvPr/>
        </p:nvSpPr>
        <p:spPr>
          <a:xfrm>
            <a:off x="6300788" y="2565400"/>
            <a:ext cx="2592387" cy="4175125"/>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ru-RU" sz="2600" dirty="0"/>
              <a:t>Значение Крещения Руси</a:t>
            </a:r>
          </a:p>
          <a:p>
            <a:pPr fontAlgn="auto">
              <a:lnSpc>
                <a:spcPct val="150000"/>
              </a:lnSpc>
              <a:spcBef>
                <a:spcPts val="0"/>
              </a:spcBef>
              <a:spcAft>
                <a:spcPts val="0"/>
              </a:spcAft>
              <a:defRPr/>
            </a:pPr>
            <a:r>
              <a:rPr lang="ru-RU" sz="2800" dirty="0"/>
              <a:t>1._________</a:t>
            </a:r>
          </a:p>
          <a:p>
            <a:pPr fontAlgn="auto">
              <a:lnSpc>
                <a:spcPct val="150000"/>
              </a:lnSpc>
              <a:spcBef>
                <a:spcPts val="0"/>
              </a:spcBef>
              <a:spcAft>
                <a:spcPts val="0"/>
              </a:spcAft>
              <a:defRPr/>
            </a:pPr>
            <a:r>
              <a:rPr lang="ru-RU" sz="2800" dirty="0"/>
              <a:t>2._________</a:t>
            </a:r>
          </a:p>
          <a:p>
            <a:pPr fontAlgn="auto">
              <a:lnSpc>
                <a:spcPct val="150000"/>
              </a:lnSpc>
              <a:spcBef>
                <a:spcPts val="0"/>
              </a:spcBef>
              <a:spcAft>
                <a:spcPts val="0"/>
              </a:spcAft>
              <a:defRPr/>
            </a:pPr>
            <a:r>
              <a:rPr lang="ru-RU" sz="2800" dirty="0"/>
              <a:t>3._________</a:t>
            </a:r>
            <a:r>
              <a:rPr lang="ru-RU" sz="2600" dirty="0"/>
              <a:t/>
            </a:r>
            <a:br>
              <a:rPr lang="ru-RU" sz="2600" dirty="0"/>
            </a:br>
            <a:r>
              <a:rPr lang="ru-RU" sz="2600" dirty="0"/>
              <a:t>4.__________</a:t>
            </a:r>
          </a:p>
          <a:p>
            <a:pPr fontAlgn="auto">
              <a:lnSpc>
                <a:spcPct val="150000"/>
              </a:lnSpc>
              <a:spcBef>
                <a:spcPts val="0"/>
              </a:spcBef>
              <a:spcAft>
                <a:spcPts val="0"/>
              </a:spcAft>
              <a:defRPr/>
            </a:pPr>
            <a:r>
              <a:rPr lang="ru-RU" sz="2600" dirty="0"/>
              <a:t>… __________</a:t>
            </a:r>
          </a:p>
          <a:p>
            <a:pPr algn="ctr" fontAlgn="auto">
              <a:spcBef>
                <a:spcPts val="0"/>
              </a:spcBef>
              <a:spcAft>
                <a:spcPts val="0"/>
              </a:spcAft>
              <a:defRPr/>
            </a:pPr>
            <a:endParaRPr lang="ru-RU" sz="2600" dirty="0"/>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ВОЗДВИГЛИ ЦЕРКОВЬ...</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2000" y="980728"/>
            <a:ext cx="8640000" cy="1921252"/>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Необходимый уровень.</a:t>
            </a:r>
            <a:r>
              <a:rPr lang="ru-RU" sz="2600">
                <a:solidFill>
                  <a:srgbClr val="0070C0"/>
                </a:solidFill>
                <a:latin typeface="Comic Sans MS" pitchFamily="66" charset="0"/>
              </a:rPr>
              <a:t> </a:t>
            </a:r>
            <a:r>
              <a:rPr lang="ru-RU" sz="2800">
                <a:latin typeface="Comic Sans MS" pitchFamily="66" charset="0"/>
              </a:rPr>
              <a:t>Докажи, что в результате Крещения Русь сделала значительный шаг по пути развития культуры, цивилизации.</a:t>
            </a:r>
            <a:endParaRPr lang="ru-RU" sz="2600">
              <a:latin typeface="Comic Sans MS" pitchFamily="66" charset="0"/>
            </a:endParaRPr>
          </a:p>
        </p:txBody>
      </p:sp>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ВОЗДВИГЛИ ЦЕРКОВЬ...</a:t>
            </a:r>
            <a:endParaRPr lang="ru-RU" dirty="0"/>
          </a:p>
        </p:txBody>
      </p:sp>
      <p:pic>
        <p:nvPicPr>
          <p:cNvPr id="2050" name="Picture 2"/>
          <p:cNvPicPr>
            <a:picLocks noChangeAspect="1" noChangeArrowheads="1"/>
          </p:cNvPicPr>
          <p:nvPr/>
        </p:nvPicPr>
        <p:blipFill>
          <a:blip r:embed="rId5" cstate="email">
            <a:extLst>
              <a:ext uri="{28A0092B-C50C-407E-A947-70E740481C1C}"/>
            </a:extLst>
          </a:blip>
          <a:srcRect/>
          <a:stretch>
            <a:fillRect/>
          </a:stretch>
        </p:blipFill>
        <p:spPr bwMode="auto">
          <a:xfrm>
            <a:off x="252000" y="3042224"/>
            <a:ext cx="5349156" cy="3667598"/>
          </a:xfrm>
          <a:prstGeom prst="roundRect">
            <a:avLst>
              <a:gd name="adj" fmla="val 10203"/>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7" name="Прямоугольник 6"/>
          <p:cNvSpPr/>
          <p:nvPr/>
        </p:nvSpPr>
        <p:spPr>
          <a:xfrm>
            <a:off x="5867400" y="3041650"/>
            <a:ext cx="3025775" cy="3668713"/>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514350" indent="-514350" fontAlgn="auto">
              <a:lnSpc>
                <a:spcPct val="150000"/>
              </a:lnSpc>
              <a:spcBef>
                <a:spcPts val="0"/>
              </a:spcBef>
              <a:spcAft>
                <a:spcPts val="0"/>
              </a:spcAft>
              <a:buFontTx/>
              <a:buAutoNum type="arabicPeriod"/>
              <a:defRPr/>
            </a:pPr>
            <a:r>
              <a:rPr lang="ru-RU" sz="2600" dirty="0"/>
              <a:t>___________</a:t>
            </a:r>
          </a:p>
          <a:p>
            <a:pPr marL="514350" indent="-514350" fontAlgn="auto">
              <a:lnSpc>
                <a:spcPct val="150000"/>
              </a:lnSpc>
              <a:spcBef>
                <a:spcPts val="0"/>
              </a:spcBef>
              <a:spcAft>
                <a:spcPts val="0"/>
              </a:spcAft>
              <a:buFontTx/>
              <a:buAutoNum type="arabicPeriod"/>
              <a:defRPr/>
            </a:pPr>
            <a:r>
              <a:rPr lang="ru-RU" sz="2600" dirty="0"/>
              <a:t>___________</a:t>
            </a:r>
          </a:p>
          <a:p>
            <a:pPr marL="514350" indent="-514350" fontAlgn="auto">
              <a:lnSpc>
                <a:spcPct val="150000"/>
              </a:lnSpc>
              <a:spcBef>
                <a:spcPts val="0"/>
              </a:spcBef>
              <a:spcAft>
                <a:spcPts val="0"/>
              </a:spcAft>
              <a:buFontTx/>
              <a:buAutoNum type="arabicPeriod"/>
              <a:defRPr/>
            </a:pPr>
            <a:r>
              <a:rPr lang="ru-RU" sz="2600" dirty="0"/>
              <a:t>___________</a:t>
            </a:r>
          </a:p>
          <a:p>
            <a:pPr marL="514350" indent="-514350" fontAlgn="auto">
              <a:lnSpc>
                <a:spcPct val="150000"/>
              </a:lnSpc>
              <a:spcBef>
                <a:spcPts val="0"/>
              </a:spcBef>
              <a:spcAft>
                <a:spcPts val="0"/>
              </a:spcAft>
              <a:buFontTx/>
              <a:buAutoNum type="arabicPeriod"/>
              <a:defRPr/>
            </a:pPr>
            <a:r>
              <a:rPr lang="ru-RU" sz="2600" dirty="0"/>
              <a:t>___________</a:t>
            </a:r>
          </a:p>
          <a:p>
            <a:pPr marL="514350" indent="-514350" fontAlgn="auto">
              <a:lnSpc>
                <a:spcPct val="150000"/>
              </a:lnSpc>
              <a:spcBef>
                <a:spcPts val="0"/>
              </a:spcBef>
              <a:spcAft>
                <a:spcPts val="0"/>
              </a:spcAft>
              <a:buFont typeface="Comic Sans MS" panose="030F0702030302020204" pitchFamily="66" charset="0"/>
              <a:buChar char="…"/>
              <a:defRPr/>
            </a:pPr>
            <a:r>
              <a:rPr lang="ru-RU" sz="2600" dirty="0"/>
              <a:t>___________</a:t>
            </a:r>
          </a:p>
          <a:p>
            <a:pPr marL="514350" indent="-514350" fontAlgn="auto">
              <a:lnSpc>
                <a:spcPct val="150000"/>
              </a:lnSpc>
              <a:spcBef>
                <a:spcPts val="0"/>
              </a:spcBef>
              <a:spcAft>
                <a:spcPts val="0"/>
              </a:spcAft>
              <a:buFont typeface="Comic Sans MS" panose="030F0702030302020204" pitchFamily="66" charset="0"/>
              <a:buChar char="…"/>
              <a:defRPr/>
            </a:pPr>
            <a:r>
              <a:rPr lang="ru-RU" sz="2600" dirty="0"/>
              <a:t>___________</a:t>
            </a:r>
          </a:p>
          <a:p>
            <a:pPr algn="ctr" fontAlgn="auto">
              <a:lnSpc>
                <a:spcPct val="150000"/>
              </a:lnSpc>
              <a:spcBef>
                <a:spcPts val="0"/>
              </a:spcBef>
              <a:spcAft>
                <a:spcPts val="0"/>
              </a:spcAft>
              <a:defRPr/>
            </a:pPr>
            <a:endParaRPr lang="ru-RU"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Крещение Руси в 988 году стало важнейшим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событием правления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великого князя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Владимира Святославича. Древнерусское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государство вошло в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число христианских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стран Европы, став частью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православного мира</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8915"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email">
            <a:extLst>
              <a:ext uri="{28A0092B-C50C-407E-A947-70E740481C1C}"/>
            </a:extLst>
          </a:blip>
          <a:stretch>
            <a:fillRect/>
          </a:stretch>
        </p:blipFill>
        <p:spPr>
          <a:xfrm>
            <a:off x="1871700" y="2205443"/>
            <a:ext cx="5400600" cy="3847927"/>
          </a:xfrm>
          <a:prstGeom prst="roundRect">
            <a:avLst>
              <a:gd name="adj" fmla="val 7794"/>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Скругленный прямоугольник 8"/>
          <p:cNvSpPr/>
          <p:nvPr/>
        </p:nvSpPr>
        <p:spPr>
          <a:xfrm>
            <a:off x="252000" y="980729"/>
            <a:ext cx="8640000" cy="1055608"/>
          </a:xfrm>
          <a:prstGeom prst="roundRect">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fontAlgn="auto">
              <a:spcBef>
                <a:spcPts val="0"/>
              </a:spcBef>
              <a:spcAft>
                <a:spcPts val="0"/>
              </a:spcAft>
              <a:defRPr/>
            </a:pPr>
            <a:r>
              <a:rPr lang="ru-RU" sz="2800" b="1" dirty="0">
                <a:solidFill>
                  <a:srgbClr val="0070C0"/>
                </a:solidFill>
                <a:latin typeface="+mn-lt"/>
              </a:rPr>
              <a:t>Повышенный уровень</a:t>
            </a:r>
            <a:r>
              <a:rPr lang="ru-RU" sz="2800" b="1" dirty="0">
                <a:solidFill>
                  <a:srgbClr val="0070C0"/>
                </a:solidFill>
                <a:latin typeface="+mn-lt"/>
              </a:rPr>
              <a:t>. </a:t>
            </a:r>
            <a:r>
              <a:rPr lang="ru-RU" sz="2800" dirty="0">
                <a:latin typeface="+mn-lt"/>
              </a:rPr>
              <a:t>Составь синквейн (пятистишие) по пройденной теме.</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sp useBgFill="1">
        <p:nvSpPr>
          <p:cNvPr id="2" name="Скругленный прямоугольник 1"/>
          <p:cNvSpPr/>
          <p:nvPr/>
        </p:nvSpPr>
        <p:spPr>
          <a:xfrm>
            <a:off x="972000" y="6165304"/>
            <a:ext cx="7200000" cy="576064"/>
          </a:xfrm>
          <a:prstGeom prst="roundRect">
            <a:avLst/>
          </a:prstGeom>
          <a:ln w="31750">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t>ПРАВИЛА СОСТАВЛЕНИЯ </a:t>
            </a:r>
            <a:r>
              <a:rPr lang="ru-RU" sz="2400" dirty="0">
                <a:solidFill>
                  <a:srgbClr val="FF0000"/>
                </a:solidFill>
              </a:rPr>
              <a:t>СИНКВЕЙНА</a:t>
            </a:r>
            <a:endParaRPr lang="ru-RU" sz="2400" dirty="0">
              <a:solidFill>
                <a:srgbClr val="FF0000"/>
              </a:solidFill>
            </a:endParaRPr>
          </a:p>
        </p:txBody>
      </p:sp>
      <p:sp useBgFill="1">
        <p:nvSpPr>
          <p:cNvPr id="4" name="Скругленный прямоугольник 3"/>
          <p:cNvSpPr/>
          <p:nvPr/>
        </p:nvSpPr>
        <p:spPr>
          <a:xfrm>
            <a:off x="252413" y="1171575"/>
            <a:ext cx="8639175" cy="5376863"/>
          </a:xfrm>
          <a:prstGeom prst="roundRect">
            <a:avLst>
              <a:gd name="adj" fmla="val 3220"/>
            </a:avLst>
          </a:prstGeom>
          <a:ln w="25400">
            <a:solidFill>
              <a:schemeClr val="bg1">
                <a:lumMod val="50000"/>
              </a:schemeClr>
            </a:solidFill>
          </a:ln>
        </p:spPr>
        <p:txBody>
          <a:bodyPr>
            <a:spAutoFit/>
          </a:bodyPr>
          <a:lstStyle/>
          <a:p>
            <a:r>
              <a:rPr lang="ru-RU" sz="2600">
                <a:latin typeface="Comic Sans MS" pitchFamily="66" charset="0"/>
              </a:rPr>
              <a:t>1. В первой строчке указывается тема стихотворения, для этой цели используется существительное.</a:t>
            </a:r>
          </a:p>
          <a:p>
            <a:r>
              <a:rPr lang="ru-RU" sz="2600">
                <a:latin typeface="Comic Sans MS" pitchFamily="66" charset="0"/>
              </a:rPr>
              <a:t>2. Во второй строчке в двух словах (двумя прилагательными) даётся описание темы.</a:t>
            </a:r>
          </a:p>
          <a:p>
            <a:r>
              <a:rPr lang="ru-RU" sz="2600">
                <a:latin typeface="Comic Sans MS" pitchFamily="66" charset="0"/>
              </a:rPr>
              <a:t>3. В третьей строчке тремя словами даётся описание действия в рамках этой темы.</a:t>
            </a:r>
          </a:p>
          <a:p>
            <a:r>
              <a:rPr lang="ru-RU" sz="2600">
                <a:latin typeface="Comic Sans MS" pitchFamily="66" charset="0"/>
              </a:rPr>
              <a:t>4. Четвёртая строка – это фраза из четырёх слов, показывающая отношение автора к теме, его чувства.</a:t>
            </a:r>
          </a:p>
          <a:p>
            <a:r>
              <a:rPr lang="ru-RU" sz="2600">
                <a:latin typeface="Comic Sans MS" pitchFamily="66" charset="0"/>
              </a:rPr>
              <a:t>5. Последняя строка – это одно слово, по сути синонимичное тому, с которого синквейн начинался.</a:t>
            </a:r>
          </a:p>
        </p:txBody>
      </p:sp>
      <p:pic>
        <p:nvPicPr>
          <p:cNvPr id="40970" name="Picture 10"/>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1209"/>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600" dirty="0">
                <a:latin typeface="+mn-lt"/>
              </a:rPr>
              <a:t>	С </a:t>
            </a:r>
            <a:r>
              <a:rPr lang="ru-RU" sz="2600" dirty="0">
                <a:latin typeface="+mn-lt"/>
              </a:rPr>
              <a:t>помощью дополнительных источников попробуй объяснить</a:t>
            </a:r>
            <a:r>
              <a:rPr lang="ru-RU" sz="2600" dirty="0">
                <a:latin typeface="+mn-lt"/>
              </a:rPr>
              <a:t>, почему </a:t>
            </a:r>
            <a:r>
              <a:rPr lang="ru-RU" sz="2600" dirty="0">
                <a:latin typeface="+mn-lt"/>
              </a:rPr>
              <a:t>с именем князя Владимира связано большинство </a:t>
            </a:r>
            <a:r>
              <a:rPr lang="ru-RU" sz="2600" dirty="0">
                <a:latin typeface="+mn-lt"/>
              </a:rPr>
              <a:t>русских </a:t>
            </a:r>
            <a:r>
              <a:rPr lang="ru-RU" sz="2600" dirty="0">
                <a:latin typeface="+mn-lt"/>
              </a:rPr>
              <a:t>былин.</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301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3" name="Рисунок 2"/>
          <p:cNvPicPr>
            <a:picLocks noChangeAspect="1"/>
          </p:cNvPicPr>
          <p:nvPr/>
        </p:nvPicPr>
        <p:blipFill>
          <a:blip r:embed="rId5" cstate="email">
            <a:extLst>
              <a:ext uri="{28A0092B-C50C-407E-A947-70E740481C1C}"/>
            </a:extLst>
          </a:blip>
          <a:stretch>
            <a:fillRect/>
          </a:stretch>
        </p:blipFill>
        <p:spPr>
          <a:xfrm>
            <a:off x="1691680" y="2492896"/>
            <a:ext cx="5760640" cy="4234070"/>
          </a:xfrm>
          <a:prstGeom prst="roundRect">
            <a:avLst>
              <a:gd name="adj" fmla="val 8668"/>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Овал 5"/>
          <p:cNvSpPr>
            <a:spLocks noChangeAspect="1"/>
          </p:cNvSpPr>
          <p:nvPr/>
        </p:nvSpPr>
        <p:spPr>
          <a:xfrm>
            <a:off x="936000" y="1160776"/>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pic>
        <p:nvPicPr>
          <p:cNvPr id="7" name="Рисунок 6"/>
          <p:cNvPicPr>
            <a:picLocks noChangeAspect="1"/>
          </p:cNvPicPr>
          <p:nvPr/>
        </p:nvPicPr>
        <p:blipFill rotWithShape="1">
          <a:blip r:embed="rId6" cstate="print">
            <a:extLst>
              <a:ext uri="{28A0092B-C50C-407E-A947-70E740481C1C}"/>
            </a:extLst>
          </a:blip>
          <a:stretch/>
        </p:blipFill>
        <p:spPr>
          <a:xfrm>
            <a:off x="395536" y="1088776"/>
            <a:ext cx="324000" cy="3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981075"/>
            <a:ext cx="3598862" cy="4319588"/>
          </a:xfrm>
          <a:prstGeom prst="roundRect">
            <a:avLst>
              <a:gd name="adj" fmla="val 10315"/>
            </a:avLst>
          </a:prstGeom>
          <a:blipFill dpi="0" rotWithShape="1">
            <a:blip r:embed="rId3"/>
            <a:srcRect/>
            <a:tile tx="0" ty="0" sx="100000" sy="100000" flip="none" algn="tl"/>
          </a:blipFill>
          <a:ln>
            <a:round/>
          </a:ln>
        </p:spPr>
        <p:txBody>
          <a:bodyPr lIns="72000" rIns="72000" anchor="ctr"/>
          <a:lstStyle/>
          <a:p>
            <a:pPr marL="88900" indent="358775" algn="ctr">
              <a:spcBef>
                <a:spcPct val="0"/>
              </a:spcBef>
              <a:buFont typeface="Comic Sans MS" pitchFamily="66" charset="0"/>
              <a:buNone/>
            </a:pPr>
            <a:r>
              <a:rPr lang="ru-RU" sz="2000" i="1" smtClean="0"/>
              <a:t>Отрывок из летописи</a:t>
            </a:r>
          </a:p>
          <a:p>
            <a:pPr marL="88900" indent="358775">
              <a:spcBef>
                <a:spcPct val="0"/>
              </a:spcBef>
              <a:buFont typeface="Comic Sans MS" pitchFamily="66" charset="0"/>
              <a:buNone/>
            </a:pPr>
            <a:r>
              <a:rPr lang="ru-RU" sz="2000" smtClean="0"/>
              <a:t>«И послал Владимир к Рогволду, князю полоцкому, говоря: «Хочу взять дочь твою себе в жены». Она же отвечала: "Не хочу разуть раба, а хочу мужа Ярополка". Владимир же собрал воинов многих, пришёл к Полоцку, и убил Рогволда и сыновей его, и дочь его взял в жёны».</a:t>
            </a:r>
          </a:p>
        </p:txBody>
      </p:sp>
      <p:sp>
        <p:nvSpPr>
          <p:cNvPr id="7" name="Объект 6"/>
          <p:cNvSpPr>
            <a:spLocks noGrp="1"/>
          </p:cNvSpPr>
          <p:nvPr>
            <p:ph sz="half" idx="2"/>
          </p:nvPr>
        </p:nvSpPr>
        <p:spPr>
          <a:xfrm>
            <a:off x="5292725" y="981075"/>
            <a:ext cx="3598863" cy="4319588"/>
          </a:xfrm>
          <a:blipFill dpi="0" rotWithShape="1">
            <a:blip r:embed="rId3"/>
            <a:srcRect/>
            <a:tile tx="0" ty="0" sx="100000" sy="100000" flip="none" algn="tl"/>
          </a:blipFill>
          <a:ln>
            <a:round/>
          </a:ln>
        </p:spPr>
        <p:txBody>
          <a:bodyPr anchor="ctr"/>
          <a:lstStyle/>
          <a:p>
            <a:pPr marL="82550" indent="282575" algn="ctr">
              <a:spcBef>
                <a:spcPct val="0"/>
              </a:spcBef>
              <a:buFont typeface="Comic Sans MS" pitchFamily="66" charset="0"/>
              <a:buNone/>
            </a:pPr>
            <a:r>
              <a:rPr lang="ru-RU" sz="2000" i="1" smtClean="0"/>
              <a:t>Справочные сведения</a:t>
            </a:r>
          </a:p>
          <a:p>
            <a:pPr marL="82550" indent="282575">
              <a:spcBef>
                <a:spcPct val="0"/>
              </a:spcBef>
              <a:buFont typeface="Comic Sans MS" pitchFamily="66" charset="0"/>
              <a:buNone/>
            </a:pPr>
            <a:r>
              <a:rPr lang="ru-RU" sz="2000" smtClean="0"/>
              <a:t>1. В русских народных сказаниях – былинах – Владимир именуется «ласковым князем», «Красное Солнышко».</a:t>
            </a:r>
          </a:p>
          <a:p>
            <a:pPr marL="82550" indent="282575">
              <a:spcBef>
                <a:spcPct val="0"/>
              </a:spcBef>
              <a:buFont typeface="Comic Sans MS" pitchFamily="66" charset="0"/>
              <a:buNone/>
            </a:pPr>
            <a:r>
              <a:rPr lang="ru-RU" sz="2000" smtClean="0"/>
              <a:t>2. Русская православная церковь причислила князя Владимира Святославича к лику святых как равного апостолам Иисуса Христа.</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4000" y="981075"/>
            <a:ext cx="8640763" cy="4319588"/>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800" i="1">
                <a:latin typeface="Comic Sans MS" pitchFamily="66" charset="0"/>
              </a:rPr>
              <a:t>Справочные сведения</a:t>
            </a:r>
          </a:p>
          <a:p>
            <a:pPr marL="82550" indent="282575">
              <a:buFont typeface="Comic Sans MS" pitchFamily="66" charset="0"/>
              <a:buNone/>
            </a:pPr>
            <a:endParaRPr lang="ru-RU" sz="2800">
              <a:latin typeface="Comic Sans MS" pitchFamily="66" charset="0"/>
            </a:endParaRPr>
          </a:p>
          <a:p>
            <a:pPr marL="82550" indent="282575">
              <a:buFont typeface="Comic Sans MS" pitchFamily="66" charset="0"/>
              <a:buNone/>
            </a:pPr>
            <a:r>
              <a:rPr lang="ru-RU" sz="2800">
                <a:latin typeface="Comic Sans MS" pitchFamily="66" charset="0"/>
              </a:rPr>
              <a:t>1. В русских народных сказаниях – былинах – Владимир именуется «ласковым князем», «Красное Солнышко».</a:t>
            </a:r>
          </a:p>
          <a:p>
            <a:pPr marL="82550" indent="282575">
              <a:buFont typeface="Comic Sans MS" pitchFamily="66" charset="0"/>
              <a:buNone/>
            </a:pPr>
            <a:r>
              <a:rPr lang="ru-RU" sz="2800">
                <a:latin typeface="Comic Sans MS" pitchFamily="66" charset="0"/>
              </a:rPr>
              <a:t>2. Русская православная церковь причислила князя Владимира Святославича к лику святых как равного апостолам Иисуса Христа.</a:t>
            </a:r>
          </a:p>
        </p:txBody>
      </p:sp>
      <p:sp>
        <p:nvSpPr>
          <p:cNvPr id="4" name="Скругленный прямоугольник 3"/>
          <p:cNvSpPr/>
          <p:nvPr/>
        </p:nvSpPr>
        <p:spPr>
          <a:xfrm>
            <a:off x="252000" y="5445224"/>
            <a:ext cx="8640000" cy="903327"/>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Сравни эти справочные сведения с летописными сведениями о </a:t>
            </a:r>
            <a:r>
              <a:rPr lang="ru-RU" sz="2400" dirty="0">
                <a:latin typeface="+mn-lt"/>
              </a:rPr>
              <a:t>личности </a:t>
            </a:r>
            <a:r>
              <a:rPr lang="ru-RU" sz="2400" dirty="0">
                <a:latin typeface="+mn-lt"/>
              </a:rPr>
              <a:t>князя Владимира</a:t>
            </a:r>
          </a:p>
        </p:txBody>
      </p:sp>
      <p:sp>
        <p:nvSpPr>
          <p:cNvPr id="6" name="Скругленный прямоугольник 5"/>
          <p:cNvSpPr/>
          <p:nvPr/>
        </p:nvSpPr>
        <p:spPr>
          <a:xfrm>
            <a:off x="252000" y="5413345"/>
            <a:ext cx="8640000" cy="1328023"/>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Как ты можешь оценить поступок князя Владимира? Какие его </a:t>
            </a:r>
            <a:r>
              <a:rPr lang="ru-RU" sz="2400" dirty="0">
                <a:latin typeface="+mn-lt"/>
              </a:rPr>
              <a:t>личные </a:t>
            </a:r>
            <a:r>
              <a:rPr lang="ru-RU" sz="2400" dirty="0">
                <a:latin typeface="+mn-lt"/>
              </a:rPr>
              <a:t>качества проявились в этом поступке?</a:t>
            </a:r>
          </a:p>
        </p:txBody>
      </p:sp>
      <p:sp>
        <p:nvSpPr>
          <p:cNvPr id="12" name="Объект 1"/>
          <p:cNvSpPr>
            <a:spLocks/>
          </p:cNvSpPr>
          <p:nvPr/>
        </p:nvSpPr>
        <p:spPr bwMode="auto">
          <a:xfrm>
            <a:off x="250825" y="981075"/>
            <a:ext cx="8639175" cy="4319588"/>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800" i="1">
                <a:latin typeface="Comic Sans MS" pitchFamily="66" charset="0"/>
              </a:rPr>
              <a:t>Отрывок из летописи</a:t>
            </a:r>
          </a:p>
          <a:p>
            <a:pPr marL="88900" algn="ctr">
              <a:buFont typeface="Comic Sans MS" pitchFamily="66" charset="0"/>
              <a:buNone/>
            </a:pPr>
            <a:endParaRPr lang="ru-RU" sz="2800" i="1">
              <a:latin typeface="Comic Sans MS" pitchFamily="66" charset="0"/>
            </a:endParaRPr>
          </a:p>
          <a:p>
            <a:pPr marL="88900">
              <a:buFont typeface="Comic Sans MS" pitchFamily="66" charset="0"/>
              <a:buNone/>
            </a:pPr>
            <a:r>
              <a:rPr lang="ru-RU" sz="2800">
                <a:latin typeface="Comic Sans MS" pitchFamily="66" charset="0"/>
              </a:rPr>
              <a:t>«И послал Владимир к Рогволду, князю полоцкому, говоря: </a:t>
            </a:r>
            <a:r>
              <a:rPr lang="en-US" sz="2800">
                <a:latin typeface="Comic Sans MS" pitchFamily="66" charset="0"/>
              </a:rPr>
              <a:t>“</a:t>
            </a:r>
            <a:r>
              <a:rPr lang="ru-RU" sz="2800">
                <a:latin typeface="Comic Sans MS" pitchFamily="66" charset="0"/>
              </a:rPr>
              <a:t>Хочу взять дочь твою себе в жёны</a:t>
            </a:r>
            <a:r>
              <a:rPr lang="en-US" sz="2800">
                <a:latin typeface="Comic Sans MS" pitchFamily="66" charset="0"/>
              </a:rPr>
              <a:t>”</a:t>
            </a:r>
            <a:r>
              <a:rPr lang="ru-RU" sz="2800">
                <a:latin typeface="Comic Sans MS" pitchFamily="66" charset="0"/>
              </a:rPr>
              <a:t>. Она же отвечала: </a:t>
            </a:r>
            <a:r>
              <a:rPr lang="en-US" sz="2800">
                <a:latin typeface="Comic Sans MS" pitchFamily="66" charset="0"/>
              </a:rPr>
              <a:t>“</a:t>
            </a:r>
            <a:r>
              <a:rPr lang="ru-RU" sz="2800">
                <a:latin typeface="Comic Sans MS" pitchFamily="66" charset="0"/>
              </a:rPr>
              <a:t>Не</a:t>
            </a:r>
          </a:p>
          <a:p>
            <a:pPr marL="88900">
              <a:buFont typeface="Comic Sans MS" pitchFamily="66" charset="0"/>
              <a:buNone/>
            </a:pPr>
            <a:r>
              <a:rPr lang="ru-RU" sz="2800">
                <a:latin typeface="Comic Sans MS" pitchFamily="66" charset="0"/>
              </a:rPr>
              <a:t>хочу разуть раба, а хочу мужа Ярополка</a:t>
            </a:r>
            <a:r>
              <a:rPr lang="en-US" sz="2800">
                <a:latin typeface="Comic Sans MS" pitchFamily="66" charset="0"/>
              </a:rPr>
              <a:t>”</a:t>
            </a:r>
            <a:r>
              <a:rPr lang="ru-RU" sz="2800">
                <a:latin typeface="Comic Sans MS" pitchFamily="66" charset="0"/>
              </a:rPr>
              <a:t>. Владимир же собрал воинов многих, пришёл к Полоцку, и убил Рогволда и сыновей его, и дочь его взял в жёны».</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548073"/>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КНЯЗЬ ВЛАДИМИР СВЯТОСЛАВИЧ, НЕСМОТРЯ НА СОВЕРШЁННЫЕ ИМ НИЗКИЕ ПОСТУПКИ, ОСТАВИЛ О СЕБЕ ДОБРУЮ ПАМЯТЬ?</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51998" y="980728"/>
          <a:ext cx="8640480" cy="5516880"/>
        </p:xfrm>
        <a:graphic>
          <a:graphicData uri="http://schemas.openxmlformats.org/drawingml/2006/table">
            <a:tbl>
              <a:tblPr firstRow="1" bandRow="1">
                <a:tableStyleId>{5C22544A-7EE6-4342-B048-85BDC9FD1C3A}</a:tableStyleId>
              </a:tblPr>
              <a:tblGrid>
                <a:gridCol w="719602"/>
                <a:gridCol w="864096"/>
                <a:gridCol w="5472608"/>
                <a:gridCol w="864096"/>
                <a:gridCol w="720078"/>
              </a:tblGrid>
              <a:tr h="370840">
                <a:tc rowSpan="9">
                  <a:txBody>
                    <a:bodyPr/>
                    <a:lstStyle/>
                    <a:p>
                      <a:pPr algn="ctr"/>
                      <a:r>
                        <a:rPr lang="ru-RU" sz="2800" dirty="0" smtClean="0"/>
                        <a:t>ЯЗЫЧЕСТВО</a:t>
                      </a:r>
                      <a:endParaRPr lang="ru-RU" sz="2800" dirty="0"/>
                    </a:p>
                  </a:txBody>
                  <a:tcPr vert="vert270" anchor="ctr">
                    <a:solidFill>
                      <a:schemeClr val="accent4">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800" dirty="0" smtClean="0"/>
                        <a:t>Признаки</a:t>
                      </a:r>
                      <a:endParaRPr lang="ru-RU" sz="2800" dirty="0"/>
                    </a:p>
                  </a:txBody>
                  <a:tcP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rowSpan="9">
                  <a:txBody>
                    <a:bodyPr/>
                    <a:lstStyle/>
                    <a:p>
                      <a:pPr algn="ctr"/>
                      <a:r>
                        <a:rPr lang="ru-RU" sz="2800" dirty="0" smtClean="0"/>
                        <a:t>ХРИСТИАНСТВО</a:t>
                      </a:r>
                      <a:endParaRPr lang="ru-RU" sz="2800" dirty="0"/>
                    </a:p>
                  </a:txBody>
                  <a:tcPr vert="vert270" anchor="ct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rowSpan="8">
                  <a:txBody>
                    <a:bodyPr/>
                    <a:lstStyle/>
                    <a:p>
                      <a:endParaRPr lang="ru-RU" sz="2800" dirty="0"/>
                    </a:p>
                  </a:txBody>
                  <a:tcPr>
                    <a:solidFill>
                      <a:schemeClr val="accent4">
                        <a:lumMod val="20000"/>
                        <a:lumOff val="80000"/>
                      </a:schemeClr>
                    </a:solidFill>
                  </a:tcPr>
                </a:tc>
                <a:tc>
                  <a:txBody>
                    <a:bodyPr/>
                    <a:lstStyle/>
                    <a:p>
                      <a:r>
                        <a:rPr lang="ru-RU" sz="2800" dirty="0" smtClean="0"/>
                        <a:t>Вера в сверхъестественные силы</a:t>
                      </a:r>
                      <a:endParaRPr lang="ru-RU" sz="2800" dirty="0"/>
                    </a:p>
                  </a:txBody>
                  <a:tcPr>
                    <a:solidFill>
                      <a:schemeClr val="accent4">
                        <a:lumMod val="20000"/>
                        <a:lumOff val="80000"/>
                      </a:schemeClr>
                    </a:solidFill>
                  </a:tcPr>
                </a:tc>
                <a:tc rowSpan="8">
                  <a:txBody>
                    <a:bodyPr/>
                    <a:lstStyle/>
                    <a:p>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800" dirty="0" smtClean="0"/>
                        <a:t>Молитва</a:t>
                      </a:r>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800" dirty="0" smtClean="0"/>
                        <a:t>Писание икон</a:t>
                      </a:r>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800" dirty="0" smtClean="0"/>
                        <a:t>Объявление о божественном</a:t>
                      </a:r>
                    </a:p>
                    <a:p>
                      <a:r>
                        <a:rPr lang="ru-RU" sz="2800" dirty="0" smtClean="0"/>
                        <a:t>происхождении</a:t>
                      </a:r>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800" dirty="0" smtClean="0"/>
                        <a:t>Обожествление сил природы</a:t>
                      </a:r>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pPr algn="ctr"/>
                      <a:endParaRPr lang="ru-RU" sz="28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r>
                        <a:rPr lang="ru-RU" sz="2800" dirty="0" smtClean="0"/>
                        <a:t>Вера в загробный мир</a:t>
                      </a:r>
                      <a:endParaRPr lang="ru-RU" sz="2800" dirty="0"/>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r h="370840">
                <a:tc vMerge="1">
                  <a:txBody>
                    <a:bodyPr/>
                    <a:lstStyle/>
                    <a:p>
                      <a:pPr algn="ctr"/>
                      <a:endParaRPr lang="ru-RU" sz="28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r>
                        <a:rPr lang="ru-RU" sz="2800" dirty="0" smtClean="0"/>
                        <a:t>Магические обряды</a:t>
                      </a:r>
                      <a:endParaRPr lang="ru-RU" sz="2800" dirty="0"/>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r h="370840">
                <a:tc vMerge="1">
                  <a:txBody>
                    <a:bodyPr/>
                    <a:lstStyle/>
                    <a:p>
                      <a:pPr algn="ctr"/>
                      <a:endParaRPr lang="ru-RU" sz="28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r>
                        <a:rPr lang="ru-RU" sz="2800" dirty="0" smtClean="0"/>
                        <a:t>Строительство храмов</a:t>
                      </a:r>
                      <a:endParaRPr lang="ru-RU" sz="2800" dirty="0"/>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bl>
          </a:graphicData>
        </a:graphic>
      </p:graphicFrame>
      <p:sp>
        <p:nvSpPr>
          <p:cNvPr id="2" name="Заголовок 1"/>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cxnSp>
        <p:nvCxnSpPr>
          <p:cNvPr id="4" name="Прямая со стрелкой 3"/>
          <p:cNvCxnSpPr/>
          <p:nvPr/>
        </p:nvCxnSpPr>
        <p:spPr>
          <a:xfrm flipH="1">
            <a:off x="989013" y="1268413"/>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7380288" y="1268413"/>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485" name="Picture 7"/>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
        <p:nvSpPr>
          <p:cNvPr id="8" name="Скругленный прямоугольник 7"/>
          <p:cNvSpPr/>
          <p:nvPr/>
        </p:nvSpPr>
        <p:spPr>
          <a:xfrm>
            <a:off x="283719" y="2952576"/>
            <a:ext cx="8627811" cy="2377142"/>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800" b="1">
                <a:solidFill>
                  <a:srgbClr val="0070C0"/>
                </a:solidFill>
                <a:latin typeface="Comic Sans MS" pitchFamily="66" charset="0"/>
              </a:rPr>
              <a:t>Необходимый уровень.</a:t>
            </a:r>
            <a:r>
              <a:rPr lang="ru-RU" sz="2800">
                <a:solidFill>
                  <a:srgbClr val="0070C0"/>
                </a:solidFill>
                <a:latin typeface="Comic Sans MS" pitchFamily="66" charset="0"/>
              </a:rPr>
              <a:t> </a:t>
            </a:r>
            <a:r>
              <a:rPr lang="ru-RU" sz="2800">
                <a:latin typeface="Comic Sans MS" pitchFamily="66" charset="0"/>
              </a:rPr>
              <a:t>Покажи с помощью стрелок, какие признаки относятся к язычеству, а какие – к христианству.</a:t>
            </a:r>
          </a:p>
          <a:p>
            <a:pPr indent="357188"/>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Укажи то, что может быть отнесено к признакам обеих религий.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980728"/>
            <a:ext cx="8640000" cy="1055608"/>
          </a:xfrm>
          <a:prstGeom prst="roundRect">
            <a:avLst/>
          </a:prstGeom>
          <a:blipFill>
            <a:blip r:embed="rId3">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50838" fontAlgn="auto">
              <a:spcBef>
                <a:spcPts val="0"/>
              </a:spcBef>
              <a:spcAft>
                <a:spcPts val="0"/>
              </a:spcAft>
              <a:defRPr/>
            </a:pPr>
            <a:r>
              <a:rPr lang="ru-RU" sz="2800" b="1" dirty="0">
                <a:solidFill>
                  <a:srgbClr val="0070C0"/>
                </a:solidFill>
                <a:latin typeface="+mn-lt"/>
              </a:rPr>
              <a:t>Необходимый уровень. </a:t>
            </a:r>
            <a:r>
              <a:rPr lang="ru-RU" sz="2800" dirty="0">
                <a:latin typeface="+mn-lt"/>
              </a:rPr>
              <a:t>Каковы были верования восточных славян и их соседей?</a:t>
            </a:r>
          </a:p>
        </p:txBody>
      </p:sp>
      <p:sp>
        <p:nvSpPr>
          <p:cNvPr id="3" name="Заголовок 2"/>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pic>
        <p:nvPicPr>
          <p:cNvPr id="22533" name="Picture 2"/>
          <p:cNvPicPr>
            <a:picLocks noChangeAspect="1" noChangeArrowheads="1"/>
          </p:cNvPicPr>
          <p:nvPr/>
        </p:nvPicPr>
        <p:blipFill>
          <a:blip r:embed="rId4"/>
          <a:srcRect/>
          <a:stretch>
            <a:fillRect/>
          </a:stretch>
        </p:blipFill>
        <p:spPr bwMode="auto">
          <a:xfrm>
            <a:off x="0" y="0"/>
            <a:ext cx="681038" cy="1330325"/>
          </a:xfrm>
          <a:prstGeom prst="rect">
            <a:avLst/>
          </a:prstGeom>
          <a:noFill/>
          <a:ln w="9525">
            <a:noFill/>
            <a:miter lim="800000"/>
            <a:headEnd/>
            <a:tailEnd/>
          </a:ln>
        </p:spPr>
      </p:pic>
      <p:pic>
        <p:nvPicPr>
          <p:cNvPr id="2" name="Рисунок 1"/>
          <p:cNvPicPr>
            <a:picLocks noChangeAspect="1"/>
          </p:cNvPicPr>
          <p:nvPr/>
        </p:nvPicPr>
        <p:blipFill>
          <a:blip r:embed="rId5" cstate="email">
            <a:extLst>
              <a:ext uri="{28A0092B-C50C-407E-A947-70E740481C1C}"/>
            </a:extLst>
          </a:blip>
          <a:stretch>
            <a:fillRect/>
          </a:stretch>
        </p:blipFill>
        <p:spPr>
          <a:xfrm>
            <a:off x="2771800" y="4557216"/>
            <a:ext cx="3571201" cy="2232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6" cstate="email">
            <a:extLst>
              <a:ext uri="{28A0092B-C50C-407E-A947-70E740481C1C}"/>
            </a:extLst>
          </a:blip>
          <a:stretch>
            <a:fillRect/>
          </a:stretch>
        </p:blipFill>
        <p:spPr>
          <a:xfrm>
            <a:off x="5880536" y="2204864"/>
            <a:ext cx="3011464" cy="2232248"/>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rotWithShape="1">
          <a:blip r:embed="rId7" cstate="email">
            <a:extLst>
              <a:ext uri="{28A0092B-C50C-407E-A947-70E740481C1C}"/>
            </a:extLst>
          </a:blip>
          <a:srcRect/>
          <a:stretch/>
        </p:blipFill>
        <p:spPr>
          <a:xfrm>
            <a:off x="238019" y="2205112"/>
            <a:ext cx="3011464" cy="2232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7"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654425" y="2403475"/>
            <a:ext cx="1835150" cy="1835150"/>
          </a:xfrm>
          <a:prstGeom prst="rect">
            <a:avLst/>
          </a:prstGeom>
          <a:noFill/>
          <a:ln w="9525">
            <a:noFill/>
            <a:miter lim="800000"/>
            <a:headEnd/>
            <a:tailEnd/>
          </a:ln>
        </p:spPr>
      </p:pic>
      <p:pic>
        <p:nvPicPr>
          <p:cNvPr id="22538" name="Picture 1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76263" y="4689475"/>
            <a:ext cx="1835150" cy="1835150"/>
          </a:xfrm>
          <a:prstGeom prst="rect">
            <a:avLst/>
          </a:prstGeom>
          <a:noFill/>
          <a:ln w="9525">
            <a:noFill/>
            <a:miter lim="800000"/>
            <a:headEnd/>
            <a:tailEnd/>
          </a:ln>
        </p:spPr>
      </p:pic>
      <p:pic>
        <p:nvPicPr>
          <p:cNvPr id="22539" name="Picture 1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732588" y="4694238"/>
            <a:ext cx="1835150"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Владимир Красное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Солнышко</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7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307395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Свержение идолов</a:t>
            </a:r>
          </a:p>
        </p:txBody>
      </p:sp>
      <p:sp>
        <p:nvSpPr>
          <p:cNvPr id="6" name="Скругленный прямоугольник 5"/>
          <p:cNvSpPr/>
          <p:nvPr/>
        </p:nvSpPr>
        <p:spPr>
          <a:xfrm>
            <a:off x="252000" y="451411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Воздвигли церковь...</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srcRect/>
          <a:stretch>
            <a:fillRect/>
          </a:stretch>
        </p:blipFill>
        <p:spPr bwMode="auto">
          <a:xfrm>
            <a:off x="252413" y="981075"/>
            <a:ext cx="5375275" cy="5759450"/>
          </a:xfrm>
          <a:prstGeom prst="rect">
            <a:avLst/>
          </a:prstGeom>
          <a:noFill/>
          <a:ln w="9525">
            <a:solidFill>
              <a:schemeClr val="bg1">
                <a:lumMod val="50000"/>
              </a:schemeClr>
            </a:solidFill>
            <a:miter lim="800000"/>
            <a:headEnd/>
            <a:tailEnd/>
          </a:ln>
          <a:extLst>
            <a:ext uri="{909E8E84-426E-40DD-AFC4-6F175D3DCCD1}"/>
          </a:extLst>
        </p:spPr>
      </p:pic>
      <p:sp>
        <p:nvSpPr>
          <p:cNvPr id="3" name="Прямоугольник 2"/>
          <p:cNvSpPr/>
          <p:nvPr/>
        </p:nvSpPr>
        <p:spPr>
          <a:xfrm>
            <a:off x="5867400" y="981075"/>
            <a:ext cx="3025775" cy="575945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ru-RU" sz="2600" dirty="0"/>
              <a:t>Условные знаки</a:t>
            </a:r>
          </a:p>
          <a:p>
            <a:pPr algn="ctr" fontAlgn="auto">
              <a:spcBef>
                <a:spcPts val="0"/>
              </a:spcBef>
              <a:spcAft>
                <a:spcPts val="0"/>
              </a:spcAft>
              <a:defRPr/>
            </a:pPr>
            <a:endParaRPr lang="ru-RU" sz="2600" dirty="0"/>
          </a:p>
        </p:txBody>
      </p:sp>
      <p:pic>
        <p:nvPicPr>
          <p:cNvPr id="26627"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2000" y="2455773"/>
            <a:ext cx="8640000" cy="1921252"/>
          </a:xfrm>
          <a:prstGeom prst="roundRect">
            <a:avLst>
              <a:gd name="adj" fmla="val 10887"/>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Придумай и нанеси на карту условные обозначения, доказывающие то, что при князе Владимире произошло укрепление Руси. Запиши их в легенду карты.</a:t>
            </a:r>
          </a:p>
        </p:txBody>
      </p:sp>
      <p:sp>
        <p:nvSpPr>
          <p:cNvPr id="2" name="Заголовок 1"/>
          <p:cNvSpPr>
            <a:spLocks noGrp="1"/>
          </p:cNvSpPr>
          <p:nvPr>
            <p:ph type="title"/>
          </p:nvPr>
        </p:nvSpPr>
        <p:spPr/>
        <p:txBody>
          <a:bodyPr/>
          <a:lstStyle/>
          <a:p>
            <a:pPr fontAlgn="auto">
              <a:spcAft>
                <a:spcPts val="0"/>
              </a:spcAft>
              <a:defRPr/>
            </a:pPr>
            <a:r>
              <a:rPr lang="ru-RU" sz="3400" dirty="0" smtClean="0"/>
              <a:t>ВЛАДИМИР КРАСНОЕ СОЛНЫШКО</a:t>
            </a:r>
            <a:endParaRPr lang="ru-RU"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3800" y="981075"/>
          <a:ext cx="3887788" cy="5759450"/>
        </p:xfrm>
        <a:graphic>
          <a:graphicData uri="http://schemas.openxmlformats.org/drawingml/2006/table">
            <a:tbl>
              <a:tblPr firstRow="1" bandRow="1">
                <a:tableStyleId>{5C22544A-7EE6-4342-B048-85BDC9FD1C3A}</a:tableStyleId>
              </a:tblPr>
              <a:tblGrid>
                <a:gridCol w="3887952"/>
              </a:tblGrid>
              <a:tr h="900436">
                <a:tc>
                  <a:txBody>
                    <a:bodyPr/>
                    <a:lstStyle/>
                    <a:p>
                      <a:r>
                        <a:rPr lang="ru-RU" sz="2400" b="0" dirty="0" smtClean="0"/>
                        <a:t>Положительные последствия</a:t>
                      </a:r>
                      <a:endParaRPr lang="ru-RU" sz="2400" b="0" dirty="0"/>
                    </a:p>
                  </a:txBody>
                  <a:tcPr/>
                </a:tc>
              </a:tr>
              <a:tr h="2000997">
                <a:tc>
                  <a:txBody>
                    <a:bodyPr/>
                    <a:lstStyle/>
                    <a:p>
                      <a:pPr marL="457200" indent="-457200">
                        <a:buAutoNum type="arabicPeriod"/>
                      </a:pPr>
                      <a:r>
                        <a:rPr lang="ru-RU" sz="2400" b="0" dirty="0" smtClean="0"/>
                        <a:t>_________________</a:t>
                      </a:r>
                    </a:p>
                    <a:p>
                      <a:pPr marL="457200" indent="-457200">
                        <a:buAutoNum type="arabicPeriod"/>
                      </a:pPr>
                      <a:r>
                        <a:rPr lang="ru-RU" sz="2400" b="0" dirty="0" smtClean="0"/>
                        <a:t>_________________</a:t>
                      </a:r>
                    </a:p>
                    <a:p>
                      <a:pPr marL="457200" indent="-457200">
                        <a:buAutoNum type="arabicPeriod"/>
                      </a:pPr>
                      <a:r>
                        <a:rPr lang="ru-RU" sz="2400" b="0" dirty="0" smtClean="0"/>
                        <a:t>_________________</a:t>
                      </a:r>
                    </a:p>
                    <a:p>
                      <a:pPr marL="457200" indent="-457200">
                        <a:buFont typeface="Comic Sans MS" panose="030F0702030302020204" pitchFamily="66" charset="0"/>
                        <a:buChar char="…"/>
                      </a:pPr>
                      <a:r>
                        <a:rPr lang="ru-RU" sz="2400" b="0" dirty="0" smtClean="0"/>
                        <a:t>_________________</a:t>
                      </a:r>
                    </a:p>
                    <a:p>
                      <a:pPr marL="457200" indent="-457200">
                        <a:buFont typeface="Comic Sans MS" panose="030F0702030302020204" pitchFamily="66" charset="0"/>
                        <a:buChar char="…"/>
                      </a:pPr>
                      <a:r>
                        <a:rPr lang="ru-RU" sz="2400" b="0" dirty="0" smtClean="0"/>
                        <a:t>_________________</a:t>
                      </a:r>
                      <a:endParaRPr lang="ru-RU" sz="2400" b="0" dirty="0"/>
                    </a:p>
                  </a:txBody>
                  <a:tcPr/>
                </a:tc>
              </a:tr>
              <a:tr h="857570">
                <a:tc>
                  <a:txBody>
                    <a:bodyPr/>
                    <a:lstStyle/>
                    <a:p>
                      <a:r>
                        <a:rPr lang="ru-RU" sz="2400" b="0" dirty="0" smtClean="0"/>
                        <a:t>Отрицательные последствия</a:t>
                      </a:r>
                      <a:endParaRPr lang="ru-RU" sz="2400" b="0" dirty="0"/>
                    </a:p>
                  </a:txBody>
                  <a:tcPr/>
                </a:tc>
              </a:tr>
              <a:tr h="2000997">
                <a:tc>
                  <a:txBody>
                    <a:bodyPr/>
                    <a:lstStyle/>
                    <a:p>
                      <a:pPr marL="457200" indent="-457200">
                        <a:buAutoNum type="arabicPeriod"/>
                      </a:pPr>
                      <a:r>
                        <a:rPr lang="ru-RU" sz="2400" b="0" dirty="0" smtClean="0"/>
                        <a:t>_________________</a:t>
                      </a:r>
                    </a:p>
                    <a:p>
                      <a:pPr marL="457200" indent="-457200">
                        <a:buAutoNum type="arabicPeriod"/>
                      </a:pPr>
                      <a:r>
                        <a:rPr lang="ru-RU" sz="2400" b="0" dirty="0" smtClean="0"/>
                        <a:t>_________________</a:t>
                      </a:r>
                    </a:p>
                    <a:p>
                      <a:pPr marL="457200" indent="-457200">
                        <a:buAutoNum type="arabicPeriod"/>
                      </a:pPr>
                      <a:r>
                        <a:rPr lang="ru-RU" sz="2400" b="0" dirty="0" smtClean="0"/>
                        <a:t>_________________</a:t>
                      </a:r>
                    </a:p>
                    <a:p>
                      <a:pPr marL="457200" indent="-457200">
                        <a:buFont typeface="Comic Sans MS" panose="030F0702030302020204" pitchFamily="66" charset="0"/>
                        <a:buChar char="…"/>
                      </a:pPr>
                      <a:r>
                        <a:rPr lang="ru-RU" sz="2400" b="0" dirty="0" smtClean="0"/>
                        <a:t>_________________</a:t>
                      </a:r>
                    </a:p>
                    <a:p>
                      <a:pPr marL="457200" indent="-457200">
                        <a:buFont typeface="Comic Sans MS" panose="030F0702030302020204" pitchFamily="66" charset="0"/>
                        <a:buChar char="…"/>
                      </a:pPr>
                      <a:r>
                        <a:rPr lang="ru-RU" sz="2400" b="0" dirty="0" smtClean="0"/>
                        <a:t>_________________</a:t>
                      </a:r>
                      <a:endParaRPr lang="ru-RU" sz="2400" b="0" dirty="0"/>
                    </a:p>
                  </a:txBody>
                  <a:tcPr/>
                </a:tc>
              </a:tr>
            </a:tbl>
          </a:graphicData>
        </a:graphic>
      </p:graphicFrame>
      <p:pic>
        <p:nvPicPr>
          <p:cNvPr id="1026" name="Picture 2"/>
          <p:cNvPicPr>
            <a:picLocks noChangeAspect="1" noChangeArrowheads="1"/>
          </p:cNvPicPr>
          <p:nvPr/>
        </p:nvPicPr>
        <p:blipFill>
          <a:blip r:embed="rId3"/>
          <a:srcRect/>
          <a:stretch>
            <a:fillRect/>
          </a:stretch>
        </p:blipFill>
        <p:spPr bwMode="auto">
          <a:xfrm>
            <a:off x="252413" y="981075"/>
            <a:ext cx="4516437" cy="5759450"/>
          </a:xfrm>
          <a:prstGeom prst="rect">
            <a:avLst/>
          </a:prstGeom>
          <a:noFill/>
          <a:ln w="9525">
            <a:solidFill>
              <a:schemeClr val="tx1"/>
            </a:solidFill>
            <a:miter lim="800000"/>
            <a:headEnd/>
            <a:tailEnd/>
          </a:ln>
        </p:spPr>
      </p:pic>
      <p:pic>
        <p:nvPicPr>
          <p:cNvPr id="2868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83750" y="3027273"/>
            <a:ext cx="8640000" cy="1921252"/>
          </a:xfrm>
          <a:prstGeom prst="roundRect">
            <a:avLst>
              <a:gd name="adj" fmla="val 10887"/>
            </a:avLst>
          </a:prstGeom>
          <a:blipFill>
            <a:blip r:embed="rId5"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Определи по тексту, что принесло правление Владимира жителям Руси. Сделай вывод об историческом образе князя.</a:t>
            </a:r>
          </a:p>
        </p:txBody>
      </p:sp>
      <p:sp>
        <p:nvSpPr>
          <p:cNvPr id="2" name="Заголовок 1"/>
          <p:cNvSpPr>
            <a:spLocks noGrp="1"/>
          </p:cNvSpPr>
          <p:nvPr>
            <p:ph type="title"/>
          </p:nvPr>
        </p:nvSpPr>
        <p:spPr/>
        <p:txBody>
          <a:bodyPr/>
          <a:lstStyle/>
          <a:p>
            <a:pPr fontAlgn="auto">
              <a:spcAft>
                <a:spcPts val="0"/>
              </a:spcAft>
              <a:defRPr/>
            </a:pPr>
            <a:r>
              <a:rPr lang="ru-RU" sz="3400" dirty="0" smtClean="0"/>
              <a:t>ВЛАДИМИР КРАСНОЕ СОЛНЫШКО</a:t>
            </a:r>
            <a:endParaRPr lang="ru-RU"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790998"/>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Объясни, почему Владимир Святославич отказался от язычества и выбрал именно православное христианство. Заполни таблицу.</a:t>
            </a:r>
          </a:p>
        </p:txBody>
      </p:sp>
      <p:pic>
        <p:nvPicPr>
          <p:cNvPr id="3072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СВЕРЖЕНИЕ ИДОЛОВ</a:t>
            </a:r>
            <a:endParaRPr lang="ru-RU" dirty="0"/>
          </a:p>
        </p:txBody>
      </p:sp>
      <p:graphicFrame>
        <p:nvGraphicFramePr>
          <p:cNvPr id="6" name="Таблица 5"/>
          <p:cNvGraphicFramePr>
            <a:graphicFrameLocks noGrp="1"/>
          </p:cNvGraphicFramePr>
          <p:nvPr/>
        </p:nvGraphicFramePr>
        <p:xfrm>
          <a:off x="252413" y="2916238"/>
          <a:ext cx="8639175" cy="3748087"/>
        </p:xfrm>
        <a:graphic>
          <a:graphicData uri="http://schemas.openxmlformats.org/drawingml/2006/table">
            <a:tbl>
              <a:tblPr firstRow="1" bandRow="1">
                <a:tableStyleId>{5940675A-B579-460E-94D1-54222C63F5DA}</a:tableStyleId>
              </a:tblPr>
              <a:tblGrid>
                <a:gridCol w="2879840"/>
                <a:gridCol w="2880320"/>
                <a:gridCol w="2879841"/>
              </a:tblGrid>
              <a:tr h="370840">
                <a:tc>
                  <a:txBody>
                    <a:bodyPr/>
                    <a:lstStyle/>
                    <a:p>
                      <a:pPr algn="ctr"/>
                      <a:r>
                        <a:rPr lang="ru-RU" sz="2600" b="0" i="0" u="none" strike="noStrike" kern="1200" baseline="0" dirty="0" smtClean="0">
                          <a:solidFill>
                            <a:schemeClr val="tx1"/>
                          </a:solidFill>
                          <a:latin typeface="+mn-lt"/>
                          <a:ea typeface="+mn-ea"/>
                          <a:cs typeface="+mn-cs"/>
                        </a:rPr>
                        <a:t>Отказался от язычества</a:t>
                      </a:r>
                      <a:endParaRPr lang="ru-RU" sz="2600" dirty="0"/>
                    </a:p>
                  </a:txBody>
                  <a:tcPr>
                    <a:solidFill>
                      <a:schemeClr val="accent4">
                        <a:lumMod val="20000"/>
                        <a:lumOff val="80000"/>
                      </a:schemeClr>
                    </a:solidFill>
                  </a:tcPr>
                </a:tc>
                <a:tc rowSpan="2">
                  <a:txBody>
                    <a:bodyPr/>
                    <a:lstStyle/>
                    <a:p>
                      <a:endParaRPr lang="ru-RU" sz="2600" dirty="0"/>
                    </a:p>
                  </a:txBody>
                  <a:tcPr>
                    <a:solidFill>
                      <a:schemeClr val="accent4">
                        <a:lumMod val="20000"/>
                        <a:lumOff val="80000"/>
                      </a:schemeClr>
                    </a:solidFill>
                  </a:tcPr>
                </a:tc>
                <a:tc>
                  <a:txBody>
                    <a:bodyPr/>
                    <a:lstStyle/>
                    <a:p>
                      <a:pPr algn="ctr"/>
                      <a:r>
                        <a:rPr lang="ru-RU" sz="2600" b="0" i="0" u="none" strike="noStrike" kern="1200" baseline="0" dirty="0" smtClean="0">
                          <a:solidFill>
                            <a:schemeClr val="tx1"/>
                          </a:solidFill>
                          <a:latin typeface="+mn-lt"/>
                          <a:ea typeface="+mn-ea"/>
                          <a:cs typeface="+mn-cs"/>
                        </a:rPr>
                        <a:t>Выбрал православное христианство</a:t>
                      </a:r>
                      <a:endParaRPr lang="ru-RU" sz="2600" dirty="0"/>
                    </a:p>
                  </a:txBody>
                  <a:tcPr>
                    <a:solidFill>
                      <a:schemeClr val="accent4">
                        <a:lumMod val="20000"/>
                        <a:lumOff val="80000"/>
                      </a:schemeClr>
                    </a:solidFill>
                  </a:tcPr>
                </a:tc>
              </a:tr>
              <a:tr h="370840">
                <a:tc>
                  <a:txBody>
                    <a:bodyPr/>
                    <a:lstStyle/>
                    <a:p>
                      <a:pPr marL="514350" indent="-514350">
                        <a:buAutoNum type="arabicPeriod"/>
                      </a:pPr>
                      <a:r>
                        <a:rPr lang="ru-RU" sz="2600" dirty="0" smtClean="0"/>
                        <a:t>__________</a:t>
                      </a:r>
                    </a:p>
                    <a:p>
                      <a:pPr marL="514350" indent="-514350">
                        <a:buAutoNum type="arabicPeriod"/>
                      </a:pPr>
                      <a:r>
                        <a:rPr lang="ru-RU" sz="2600" dirty="0" smtClean="0"/>
                        <a:t>__________</a:t>
                      </a:r>
                    </a:p>
                    <a:p>
                      <a:pPr marL="514350" indent="-514350">
                        <a:buAutoNum type="arabicPeriod"/>
                      </a:pPr>
                      <a:r>
                        <a:rPr lang="ru-RU" sz="2600" dirty="0" smtClean="0"/>
                        <a:t>__________</a:t>
                      </a:r>
                    </a:p>
                    <a:p>
                      <a:pPr marL="0" indent="0">
                        <a:buNone/>
                      </a:pPr>
                      <a:r>
                        <a:rPr lang="ru-RU" sz="2600" dirty="0" smtClean="0"/>
                        <a:t>_____________</a:t>
                      </a:r>
                    </a:p>
                    <a:p>
                      <a:pPr marL="0" indent="0">
                        <a:buNone/>
                      </a:pPr>
                      <a:r>
                        <a:rPr lang="ru-RU" sz="2600" dirty="0" smtClean="0"/>
                        <a:t>_____________</a:t>
                      </a:r>
                    </a:p>
                    <a:p>
                      <a:pPr marL="0" indent="0">
                        <a:buNone/>
                      </a:pPr>
                      <a:r>
                        <a:rPr lang="ru-RU" sz="2600" dirty="0" smtClean="0"/>
                        <a:t>_____________</a:t>
                      </a:r>
                    </a:p>
                  </a:txBody>
                  <a:tcPr>
                    <a:solidFill>
                      <a:schemeClr val="accent4">
                        <a:lumMod val="20000"/>
                        <a:lumOff val="80000"/>
                      </a:schemeClr>
                    </a:solidFill>
                  </a:tcPr>
                </a:tc>
                <a:tc vMerge="1">
                  <a:txBody>
                    <a:bodyPr/>
                    <a:lstStyle/>
                    <a:p>
                      <a:endParaRPr lang="ru-RU" sz="2400" dirty="0"/>
                    </a:p>
                  </a:txBody>
                  <a:tcPr>
                    <a:solidFill>
                      <a:schemeClr val="accent4">
                        <a:lumMod val="20000"/>
                        <a:lumOff val="80000"/>
                      </a:schemeClr>
                    </a:solidFill>
                  </a:tcPr>
                </a:tc>
                <a:tc>
                  <a:txBody>
                    <a:bodyPr/>
                    <a:lstStyle/>
                    <a:p>
                      <a:pPr marL="514350" indent="-514350">
                        <a:buAutoNum type="arabicPeriod"/>
                      </a:pPr>
                      <a:r>
                        <a:rPr lang="ru-RU" sz="2600" dirty="0" smtClean="0"/>
                        <a:t>__________</a:t>
                      </a:r>
                    </a:p>
                    <a:p>
                      <a:pPr marL="514350" indent="-514350">
                        <a:buAutoNum type="arabicPeriod"/>
                      </a:pPr>
                      <a:r>
                        <a:rPr lang="ru-RU" sz="2600" dirty="0" smtClean="0"/>
                        <a:t>__________</a:t>
                      </a:r>
                    </a:p>
                    <a:p>
                      <a:pPr marL="514350" indent="-514350">
                        <a:buAutoNum type="arabicPeriod"/>
                      </a:pPr>
                      <a:r>
                        <a:rPr lang="ru-RU" sz="2600" dirty="0" smtClean="0"/>
                        <a:t>__________</a:t>
                      </a:r>
                    </a:p>
                    <a:p>
                      <a:pPr marL="0" indent="0">
                        <a:buNone/>
                      </a:pPr>
                      <a:r>
                        <a:rPr lang="ru-RU" sz="2600" dirty="0" smtClean="0"/>
                        <a:t>_____________</a:t>
                      </a:r>
                    </a:p>
                    <a:p>
                      <a:pPr marL="0" indent="0">
                        <a:buNone/>
                      </a:pPr>
                      <a:r>
                        <a:rPr lang="ru-RU" sz="2600" dirty="0" smtClean="0"/>
                        <a:t>_____________</a:t>
                      </a:r>
                    </a:p>
                    <a:p>
                      <a:pPr marL="0" indent="0">
                        <a:buNone/>
                      </a:pPr>
                      <a:r>
                        <a:rPr lang="ru-RU" sz="2600" dirty="0" smtClean="0"/>
                        <a:t>_____________</a:t>
                      </a:r>
                    </a:p>
                  </a:txBody>
                  <a:tcPr>
                    <a:solidFill>
                      <a:schemeClr val="accent4">
                        <a:lumMod val="20000"/>
                        <a:lumOff val="80000"/>
                      </a:schemeClr>
                    </a:solidFill>
                  </a:tcPr>
                </a:tc>
              </a:tr>
            </a:tbl>
          </a:graphicData>
        </a:graphic>
      </p:graphicFrame>
      <p:pic>
        <p:nvPicPr>
          <p:cNvPr id="30740" name="Picture 2"/>
          <p:cNvPicPr>
            <a:picLocks noChangeAspect="1" noChangeArrowheads="1"/>
          </p:cNvPicPr>
          <p:nvPr/>
        </p:nvPicPr>
        <p:blipFill>
          <a:blip r:embed="rId5"/>
          <a:srcRect/>
          <a:stretch>
            <a:fillRect/>
          </a:stretch>
        </p:blipFill>
        <p:spPr bwMode="auto">
          <a:xfrm>
            <a:off x="3132138" y="2916238"/>
            <a:ext cx="2890837" cy="37480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23927</TotalTime>
  <Words>732</Words>
  <Application>Microsoft Office PowerPoint</Application>
  <PresentationFormat>Экран (4:3)</PresentationFormat>
  <Paragraphs>113</Paragraphs>
  <Slides>15</Slides>
  <Notes>15</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5</vt:i4>
      </vt:variant>
      <vt:variant>
        <vt:lpstr>Заголовки слайдов</vt:lpstr>
      </vt:variant>
      <vt:variant>
        <vt:i4>15</vt:i4>
      </vt:variant>
    </vt:vector>
  </HeadingPairs>
  <TitlesOfParts>
    <vt:vector size="24" baseType="lpstr">
      <vt:lpstr>Comic Sans MS</vt:lpstr>
      <vt:lpstr>Arial</vt:lpstr>
      <vt:lpstr>Calibri</vt:lpstr>
      <vt:lpstr>Times New Roman</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КНЯЗЬ ВЛАДИМИР И КРЕЩЕНИЕ РУСИ</dc:title>
  <dc:creator>Telli</dc:creator>
  <cp:lastModifiedBy>Admin</cp:lastModifiedBy>
  <cp:revision>963</cp:revision>
  <dcterms:created xsi:type="dcterms:W3CDTF">2012-04-06T18:00:09Z</dcterms:created>
  <dcterms:modified xsi:type="dcterms:W3CDTF">2014-01-24T12:32:06Z</dcterms:modified>
</cp:coreProperties>
</file>