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66" r:id="rId28"/>
    <p:sldId id="294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F4D10"/>
    <a:srgbClr val="008000"/>
    <a:srgbClr val="800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24" autoAdjust="0"/>
    <p:restoredTop sz="94556" autoAdjust="0"/>
  </p:normalViewPr>
  <p:slideViewPr>
    <p:cSldViewPr>
      <p:cViewPr varScale="1">
        <p:scale>
          <a:sx n="69" d="100"/>
          <a:sy n="69" d="100"/>
        </p:scale>
        <p:origin x="-780" y="-96"/>
      </p:cViewPr>
      <p:guideLst>
        <p:guide orient="horz" pos="365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B3844-4A22-41FE-8266-D5E9FA0FA7E3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015B6-38BD-4690-9D8C-6C1E30D7E4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17D8D-2530-4C20-A1B9-6461AE202DC0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DC03D-E118-44C0-96FB-9C502CBEEE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4B7B7-A3B9-4F8D-B9AE-B9D4D0951C8D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E0826-3A08-42B8-9A66-1C5DB01505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03306-D082-461E-B5C0-825C87EE7D8B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4662A-C5B7-4A45-A4A7-C238D4441A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E48E8-675F-4098-BA7E-0540F671D4C0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2ECD2-DD12-4DE2-AF8F-8C9B9E7118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19D68-32E2-44C6-99A2-5DE4289236CC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E92CA-6286-4167-AF31-2D4192BDE7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B4B21-37D7-42F6-B8BA-D4E2544AFB60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F4BB6-1B9D-4B98-B1E6-53A5B2E923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1610C-C6D4-41C9-A8CF-6930FBB2BD22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D3586-C92E-4864-8941-98B1D3C119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ED285-0CD9-4535-9FB3-13E647B755DF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9B00D-9BC5-46B2-B600-4C1038D16F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C7204-43A0-4738-ADC6-88FE62A7DBB7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5D884-7FCA-4820-BA96-138EF085D7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F1847-8C2A-46BD-9365-ECC0A7B4F2DC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01B14-772B-4142-A693-0A8CA7BF9C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20F4408-53F9-42E3-8FD7-B11EBD72B91A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141E04-A180-4909-A149-B08A3E6898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1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5.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Решение задач</a:t>
            </a:r>
          </a:p>
        </p:txBody>
      </p:sp>
      <p:sp>
        <p:nvSpPr>
          <p:cNvPr id="13314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-26988"/>
            <a:ext cx="3132138" cy="900113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>
              <a:defRPr/>
            </a:pP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>
              <a:defRPr/>
            </a:pP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1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0" y="2276475"/>
            <a:ext cx="9144000" cy="10064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I. 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ПОВТОРЕНИЕ.</a:t>
            </a:r>
            <a:endParaRPr lang="en-US" sz="30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ОБЫКНОВЕННЫЕ ДРОБИ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032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Задача 4</a:t>
            </a:r>
          </a:p>
          <a:p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Из одного пункта одновременно в противоположных направлениях вышли два пешехода. Скорость одного из них была 6 км/ч, а другого – 4 км/ч.</a:t>
            </a:r>
            <a:r>
              <a:rPr lang="en-US" sz="24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Какое расстояние будет между ними через 3 часа?</a:t>
            </a:r>
          </a:p>
        </p:txBody>
      </p:sp>
      <p:pic>
        <p:nvPicPr>
          <p:cNvPr id="2253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TextBox 9"/>
          <p:cNvSpPr txBox="1">
            <a:spLocks noChangeArrowheads="1"/>
          </p:cNvSpPr>
          <p:nvPr/>
        </p:nvSpPr>
        <p:spPr bwMode="auto">
          <a:xfrm>
            <a:off x="3132138" y="58738"/>
            <a:ext cx="6011862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Движение</a:t>
            </a:r>
            <a:r>
              <a:rPr lang="en-US" sz="2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</a:t>
            </a:r>
            <a:endParaRPr lang="en-US" sz="23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противоположных</a:t>
            </a:r>
            <a:r>
              <a:rPr lang="en-US" sz="2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направлениях</a:t>
            </a:r>
          </a:p>
        </p:txBody>
      </p:sp>
      <p:sp>
        <p:nvSpPr>
          <p:cNvPr id="22532" name="TextBox 5"/>
          <p:cNvSpPr txBox="1">
            <a:spLocks noChangeArrowheads="1"/>
          </p:cNvSpPr>
          <p:nvPr/>
        </p:nvSpPr>
        <p:spPr bwMode="auto">
          <a:xfrm>
            <a:off x="250825" y="4267200"/>
            <a:ext cx="8642350" cy="19700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ru-RU" sz="3000" b="1" baseline="-250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км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ч, </a:t>
            </a:r>
            <a:r>
              <a:rPr lang="en-US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ru-RU" sz="3000" b="1" baseline="-250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км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ч</a:t>
            </a:r>
            <a:endParaRPr lang="en-US" sz="3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1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30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0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ч</a:t>
            </a:r>
            <a:endParaRPr lang="en-US" sz="3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1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 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ru-RU" sz="3000" b="1" baseline="-250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en-US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lang="en-US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v</a:t>
            </a:r>
            <a:r>
              <a:rPr lang="ru-RU" sz="3000" b="1" baseline="-250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) · </a:t>
            </a:r>
            <a:r>
              <a:rPr lang="en-US" sz="30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= (</a:t>
            </a:r>
            <a:r>
              <a:rPr lang="en-US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 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lang="en-US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4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) · </a:t>
            </a:r>
            <a:r>
              <a:rPr lang="en-US" sz="30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30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км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30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413" y="3430588"/>
            <a:ext cx="8640762" cy="7191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22534" name="TextBox 8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032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Задача 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endParaRPr lang="ru-RU" sz="3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Два пешехода одновременно вышли навстречу друг другу из двух пунктов, расстояние между которыми 30 км. Скорость одного из них – 6 км/ч, а другого – 4 км/ч. Через сколько часов они встретятся?</a:t>
            </a:r>
          </a:p>
        </p:txBody>
      </p:sp>
      <p:pic>
        <p:nvPicPr>
          <p:cNvPr id="2355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Движение навстречу</a:t>
            </a:r>
          </a:p>
        </p:txBody>
      </p:sp>
      <p:sp>
        <p:nvSpPr>
          <p:cNvPr id="23556" name="TextBox 5"/>
          <p:cNvSpPr txBox="1">
            <a:spLocks noChangeArrowheads="1"/>
          </p:cNvSpPr>
          <p:nvPr/>
        </p:nvSpPr>
        <p:spPr bwMode="auto">
          <a:xfrm>
            <a:off x="250825" y="5013325"/>
            <a:ext cx="8642350" cy="16922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ru-RU" sz="2800" b="1" baseline="-250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en-US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r>
              <a:rPr lang="en-US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en-US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км</a:t>
            </a:r>
            <a:r>
              <a:rPr lang="en-US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ч, </a:t>
            </a:r>
            <a:r>
              <a:rPr lang="en-US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ru-RU" sz="2800" b="1" baseline="-250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r>
              <a:rPr lang="en-US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en-US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км</a:t>
            </a:r>
            <a:r>
              <a:rPr lang="en-US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ч</a:t>
            </a:r>
            <a:endParaRPr lang="en-US" sz="28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 </a:t>
            </a:r>
            <a:r>
              <a:rPr lang="en-US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r>
              <a:rPr lang="en-US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30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км</a:t>
            </a:r>
            <a:endParaRPr lang="en-US" sz="28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28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en-US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r>
              <a:rPr lang="en-US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r>
              <a:rPr lang="en-US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ru-RU" sz="2800" b="1" baseline="-250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en-US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lang="en-US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v</a:t>
            </a:r>
            <a:r>
              <a:rPr lang="ru-RU" sz="2800" b="1" baseline="-250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) =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30 </a:t>
            </a:r>
            <a:r>
              <a:rPr lang="en-US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r>
              <a:rPr lang="en-US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 </a:t>
            </a:r>
            <a:r>
              <a:rPr lang="en-US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4</a:t>
            </a:r>
            <a:r>
              <a:rPr lang="en-US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en-US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en-US" sz="28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en-US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ч</a:t>
            </a:r>
            <a:r>
              <a:rPr lang="en-US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28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413" y="3357563"/>
            <a:ext cx="8640762" cy="15621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23558" name="TextBox 8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8622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Задача</a:t>
            </a:r>
          </a:p>
          <a:p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Из дома вышли и одновременно пошли в одном направлении два пешехода: мальчик и девочка.</a:t>
            </a:r>
          </a:p>
          <a:p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Скорость мальчика – 100 м/мин,</a:t>
            </a:r>
          </a:p>
          <a:p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скорость девочки – 60 м/мин.</a:t>
            </a:r>
          </a:p>
          <a:p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Какое расстояние будет между ними через 4 минуты?</a:t>
            </a:r>
          </a:p>
        </p:txBody>
      </p:sp>
      <p:pic>
        <p:nvPicPr>
          <p:cNvPr id="2457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Движение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одном направлении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8538" y="4437063"/>
            <a:ext cx="6630987" cy="14398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24581" name="TextBox 1"/>
          <p:cNvSpPr txBox="1">
            <a:spLocks noChangeArrowheads="1"/>
          </p:cNvSpPr>
          <p:nvPr/>
        </p:nvSpPr>
        <p:spPr bwMode="auto">
          <a:xfrm>
            <a:off x="250825" y="4729163"/>
            <a:ext cx="201771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Начало</a:t>
            </a:r>
            <a:endParaRPr lang="en-US" sz="24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движения</a:t>
            </a:r>
          </a:p>
        </p:txBody>
      </p:sp>
      <p:sp>
        <p:nvSpPr>
          <p:cNvPr id="24582" name="TextBox 8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Движение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одном направлении</a:t>
            </a:r>
          </a:p>
        </p:txBody>
      </p:sp>
      <p:sp>
        <p:nvSpPr>
          <p:cNvPr id="25603" name="TextBox 1"/>
          <p:cNvSpPr txBox="1">
            <a:spLocks noChangeArrowheads="1"/>
          </p:cNvSpPr>
          <p:nvPr/>
        </p:nvSpPr>
        <p:spPr bwMode="auto">
          <a:xfrm>
            <a:off x="250825" y="1560513"/>
            <a:ext cx="201771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Через</a:t>
            </a:r>
          </a:p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4 минуты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8538" y="1268413"/>
            <a:ext cx="6630987" cy="16144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25605" name="TextBox 8"/>
          <p:cNvSpPr txBox="1">
            <a:spLocks noChangeArrowheads="1"/>
          </p:cNvSpPr>
          <p:nvPr/>
        </p:nvSpPr>
        <p:spPr bwMode="auto">
          <a:xfrm>
            <a:off x="250825" y="3068638"/>
            <a:ext cx="8642350" cy="35544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Решение – Способ 1</a:t>
            </a:r>
          </a:p>
          <a:p>
            <a:endParaRPr lang="ru-RU" sz="1500" b="1">
              <a:solidFill>
                <a:srgbClr val="0D0D0D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sz="2500" b="1">
                <a:solidFill>
                  <a:srgbClr val="0D0D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1)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400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(м)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– расстояние,</a:t>
            </a:r>
          </a:p>
          <a:p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которое за 4 минуты пройдёт мальчик;</a:t>
            </a:r>
          </a:p>
          <a:p>
            <a:endParaRPr lang="ru-RU" sz="1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sz="2500" b="1">
                <a:solidFill>
                  <a:srgbClr val="0D0D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2)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60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240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(м)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– расстояние,</a:t>
            </a:r>
          </a:p>
          <a:p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которое за 4 минуты пройдёт девочка;</a:t>
            </a:r>
          </a:p>
          <a:p>
            <a:endParaRPr lang="ru-RU" sz="1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sz="2500" b="1">
                <a:solidFill>
                  <a:srgbClr val="0D0D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3)</a:t>
            </a:r>
            <a:r>
              <a:rPr lang="ru-RU" sz="2500">
                <a:solidFill>
                  <a:srgbClr val="0D0D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400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240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160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(м)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– расстояние между мальчиком и девочкой через 4 минуты.</a:t>
            </a:r>
          </a:p>
        </p:txBody>
      </p:sp>
      <p:sp>
        <p:nvSpPr>
          <p:cNvPr id="25606" name="TextBox 10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Движение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одном направлении</a:t>
            </a:r>
          </a:p>
        </p:txBody>
      </p:sp>
      <p:sp>
        <p:nvSpPr>
          <p:cNvPr id="26627" name="TextBox 1"/>
          <p:cNvSpPr txBox="1">
            <a:spLocks noChangeArrowheads="1"/>
          </p:cNvSpPr>
          <p:nvPr/>
        </p:nvSpPr>
        <p:spPr bwMode="auto">
          <a:xfrm>
            <a:off x="250825" y="1560513"/>
            <a:ext cx="201771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Через</a:t>
            </a:r>
          </a:p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4 минуты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8538" y="1268413"/>
            <a:ext cx="6630987" cy="16144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26629" name="TextBox 8"/>
          <p:cNvSpPr txBox="1">
            <a:spLocks noChangeArrowheads="1"/>
          </p:cNvSpPr>
          <p:nvPr/>
        </p:nvSpPr>
        <p:spPr bwMode="auto">
          <a:xfrm>
            <a:off x="250825" y="3068638"/>
            <a:ext cx="8642350" cy="3094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Решение – Способ 2</a:t>
            </a:r>
          </a:p>
          <a:p>
            <a:endParaRPr lang="ru-RU" sz="1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Tx/>
              <a:buAutoNum type="arabicParenR"/>
            </a:pP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</a:t>
            </a:r>
            <a:r>
              <a:rPr lang="ru-RU" sz="2500">
                <a:solidFill>
                  <a:srgbClr val="0D0D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D0D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ru-RU" sz="2500">
                <a:solidFill>
                  <a:srgbClr val="0D0D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60</a:t>
            </a:r>
            <a:r>
              <a:rPr lang="ru-RU" sz="2500">
                <a:solidFill>
                  <a:srgbClr val="0D0D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D0D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r>
              <a:rPr lang="ru-RU" sz="2500">
                <a:solidFill>
                  <a:srgbClr val="0D0D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</a:t>
            </a:r>
            <a:r>
              <a:rPr lang="ru-RU" sz="2500">
                <a:solidFill>
                  <a:srgbClr val="0D0D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D0D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(м/мин)</a:t>
            </a:r>
          </a:p>
          <a:p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скорость удаления</a:t>
            </a:r>
          </a:p>
          <a:p>
            <a:r>
              <a:rPr lang="ru-RU" sz="2500">
                <a:solidFill>
                  <a:srgbClr val="0D0D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мальчика от девочки;</a:t>
            </a:r>
          </a:p>
          <a:p>
            <a:endParaRPr lang="ru-RU" sz="1500">
              <a:solidFill>
                <a:srgbClr val="0D0D0D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2)</a:t>
            </a:r>
            <a:r>
              <a:rPr lang="ru-RU" sz="2500">
                <a:solidFill>
                  <a:srgbClr val="0D0D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</a:t>
            </a:r>
            <a:r>
              <a:rPr lang="ru-RU" sz="2500">
                <a:solidFill>
                  <a:srgbClr val="0D0D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D0D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ru-RU" sz="2500">
                <a:solidFill>
                  <a:srgbClr val="0D0D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500">
                <a:solidFill>
                  <a:srgbClr val="0D0D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160</a:t>
            </a:r>
            <a:r>
              <a:rPr lang="ru-RU" sz="2500">
                <a:solidFill>
                  <a:srgbClr val="0D0D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D0D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(м) </a:t>
            </a:r>
            <a:r>
              <a:rPr lang="ru-RU" sz="2500">
                <a:solidFill>
                  <a:srgbClr val="0D0D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— расстояние между мальчиком и девочкой через 4 минуты.</a:t>
            </a:r>
          </a:p>
        </p:txBody>
      </p:sp>
      <p:sp>
        <p:nvSpPr>
          <p:cNvPr id="26630" name="TextBox 10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32480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Задача</a:t>
            </a:r>
          </a:p>
          <a:p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Из дома и из магазина, расстояние между которыми 160 м, вышли и одновременно пошли в одном направлении два пешехода: мальчик и девочка. Скорость мальчика – 100 м/мин, скорость девочки – 60 м/мин, причём мальчик догоняет девочку. Через сколько минут мальчик догонит девочку?</a:t>
            </a:r>
          </a:p>
        </p:txBody>
      </p:sp>
      <p:pic>
        <p:nvPicPr>
          <p:cNvPr id="2765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Движение вдогонку</a:t>
            </a:r>
          </a:p>
        </p:txBody>
      </p:sp>
      <p:sp>
        <p:nvSpPr>
          <p:cNvPr id="27652" name="TextBox 1"/>
          <p:cNvSpPr txBox="1">
            <a:spLocks noChangeArrowheads="1"/>
          </p:cNvSpPr>
          <p:nvPr/>
        </p:nvSpPr>
        <p:spPr bwMode="auto">
          <a:xfrm>
            <a:off x="250825" y="4873625"/>
            <a:ext cx="201771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Начало</a:t>
            </a:r>
            <a:endParaRPr lang="en-US" sz="24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движения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8538" y="4668838"/>
            <a:ext cx="6630987" cy="12811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27654" name="TextBox 8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Движение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одном направлении</a:t>
            </a:r>
          </a:p>
        </p:txBody>
      </p:sp>
      <p:sp>
        <p:nvSpPr>
          <p:cNvPr id="28675" name="TextBox 1"/>
          <p:cNvSpPr txBox="1">
            <a:spLocks noChangeArrowheads="1"/>
          </p:cNvSpPr>
          <p:nvPr/>
        </p:nvSpPr>
        <p:spPr bwMode="auto">
          <a:xfrm>
            <a:off x="250825" y="1560513"/>
            <a:ext cx="201771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Через</a:t>
            </a:r>
          </a:p>
          <a:p>
            <a:pPr algn="ctr"/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4 минуты</a:t>
            </a:r>
          </a:p>
        </p:txBody>
      </p:sp>
      <p:sp>
        <p:nvSpPr>
          <p:cNvPr id="28676" name="TextBox 8"/>
          <p:cNvSpPr txBox="1">
            <a:spLocks noChangeArrowheads="1"/>
          </p:cNvSpPr>
          <p:nvPr/>
        </p:nvSpPr>
        <p:spPr bwMode="auto">
          <a:xfrm>
            <a:off x="250825" y="3068638"/>
            <a:ext cx="8642350" cy="3602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1)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Мальчик догоняет девочку, значит,</a:t>
            </a: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расстояние между ними</a:t>
            </a: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каждую минуту уменьшается на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60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(м)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Скорость сближения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мальчика и девочки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м/мин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2)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Чтобы догнать девочку, мальчику нужно преодолеть первоначальное расстояние между ними (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160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м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</a:p>
          <a:p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Чтобы найти время, необходимое для этого, нужно первоначальное расстояние разделить на скорость сближения: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160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2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(мин)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0600" y="1268413"/>
            <a:ext cx="6632575" cy="16494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28678" name="TextBox 10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Движение по реке</a:t>
            </a:r>
          </a:p>
        </p:txBody>
      </p:sp>
      <p:sp>
        <p:nvSpPr>
          <p:cNvPr id="29699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53244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Существует</a:t>
            </a:r>
          </a:p>
          <a:p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собственная скорость объекта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 –</a:t>
            </a:r>
          </a:p>
          <a:p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это скорость движения в стоячей воде,</a:t>
            </a:r>
          </a:p>
          <a:p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и также существует</a:t>
            </a:r>
          </a:p>
          <a:p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скорость течения реки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которую необходимо учитывать.</a:t>
            </a:r>
          </a:p>
          <a:p>
            <a:endParaRPr lang="ru-RU" sz="3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При этом возникает</a:t>
            </a:r>
          </a:p>
          <a:p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скорость движения по течению</a:t>
            </a:r>
          </a:p>
          <a:p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скорость движения против течения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29700" name="TextBox 5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Движение по реке</a:t>
            </a:r>
          </a:p>
        </p:txBody>
      </p:sp>
      <p:sp>
        <p:nvSpPr>
          <p:cNvPr id="30723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14779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  <a:p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Собственная скорость лодки – 6 км/ч. Скорость течения реки – 2 км/ч.</a:t>
            </a:r>
          </a:p>
        </p:txBody>
      </p:sp>
      <p:sp>
        <p:nvSpPr>
          <p:cNvPr id="30724" name="TextBox 5"/>
          <p:cNvSpPr txBox="1">
            <a:spLocks noChangeArrowheads="1"/>
          </p:cNvSpPr>
          <p:nvPr/>
        </p:nvSpPr>
        <p:spPr bwMode="auto">
          <a:xfrm>
            <a:off x="250825" y="2790825"/>
            <a:ext cx="8642350" cy="18621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ru-RU" sz="3500" b="1" baseline="-250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 течению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ru-RU" sz="3500" b="1" baseline="-250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собственная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ru-RU" sz="3500" b="1" baseline="-250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течения</a:t>
            </a:r>
          </a:p>
          <a:p>
            <a:pPr algn="ctr"/>
            <a:endParaRPr lang="ru-RU" sz="30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 нашем случае: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ru-RU" sz="2500" b="1" baseline="-250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 течению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8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км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ч</a:t>
            </a:r>
            <a:endParaRPr lang="ru-RU" sz="2500" b="1" baseline="-25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725" name="TextBox 10"/>
          <p:cNvSpPr txBox="1">
            <a:spLocks noChangeArrowheads="1"/>
          </p:cNvSpPr>
          <p:nvPr/>
        </p:nvSpPr>
        <p:spPr bwMode="auto">
          <a:xfrm>
            <a:off x="250825" y="4714875"/>
            <a:ext cx="8642350" cy="1954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ru-RU" sz="3500" b="1" baseline="-250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против течения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ru-RU" sz="3500" b="1" baseline="-250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собственная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ru-RU" sz="3500" b="1" baseline="-250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течения</a:t>
            </a:r>
          </a:p>
          <a:p>
            <a:pPr algn="ctr"/>
            <a:endParaRPr lang="ru-RU" sz="36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 нашем случае:</a:t>
            </a:r>
            <a:endParaRPr lang="en-US" sz="2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ru-RU" sz="2500" b="1" baseline="-250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против течения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4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км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ч</a:t>
            </a:r>
            <a:endParaRPr lang="ru-RU" sz="2500" b="1" baseline="-25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726" name="TextBox 11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Движение по реке</a:t>
            </a:r>
          </a:p>
        </p:txBody>
      </p:sp>
      <p:sp>
        <p:nvSpPr>
          <p:cNvPr id="31747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24003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Задача</a:t>
            </a:r>
          </a:p>
          <a:p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Лодка плыла по течению реки 2 часа. Какое расстояние она проплыла, если её собственная скорость равна 6 км/ч, а скорость течения реки – 2 км/ч?</a:t>
            </a:r>
          </a:p>
        </p:txBody>
      </p:sp>
      <p:sp>
        <p:nvSpPr>
          <p:cNvPr id="31748" name="TextBox 10"/>
          <p:cNvSpPr txBox="1">
            <a:spLocks noChangeArrowheads="1"/>
          </p:cNvSpPr>
          <p:nvPr/>
        </p:nvSpPr>
        <p:spPr bwMode="auto">
          <a:xfrm>
            <a:off x="250825" y="3849688"/>
            <a:ext cx="8642350" cy="21701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ru-RU" sz="3500" b="1" baseline="-250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 течению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</a:t>
            </a:r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 </a:t>
            </a:r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</a:p>
          <a:p>
            <a:pPr algn="ctr"/>
            <a:endParaRPr lang="en-US" sz="1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= (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ru-RU" sz="3500" b="1" baseline="-250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собственная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ru-RU" sz="3500" b="1" baseline="-250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течения</a:t>
            </a:r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</a:t>
            </a:r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 </a:t>
            </a:r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</a:p>
          <a:p>
            <a:pPr algn="ctr"/>
            <a:endParaRPr lang="en-US" sz="1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3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= (</a:t>
            </a:r>
            <a:r>
              <a:rPr lang="en-US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en-US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</a:t>
            </a:r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 </a:t>
            </a:r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en-US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16</a:t>
            </a:r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км</a:t>
            </a:r>
            <a:endParaRPr lang="en-US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1749" name="TextBox 11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extBox 7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</a:p>
        </p:txBody>
      </p:sp>
      <p:sp>
        <p:nvSpPr>
          <p:cNvPr id="14339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задачи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части</a:t>
            </a:r>
          </a:p>
        </p:txBody>
      </p:sp>
      <p:sp>
        <p:nvSpPr>
          <p:cNvPr id="14340" name="TextBox 8"/>
          <p:cNvSpPr txBox="1">
            <a:spLocks noChangeArrowheads="1"/>
          </p:cNvSpPr>
          <p:nvPr/>
        </p:nvSpPr>
        <p:spPr bwMode="auto">
          <a:xfrm>
            <a:off x="250825" y="3573463"/>
            <a:ext cx="8640763" cy="29384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Задача 1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 двух полках стоит 150 книг.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Известно что первая полка состоит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из двух одинаковых частей, а вторая из одной,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равной половине первой полки.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Сколько книг стоит на первой полке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сколько на второй?</a:t>
            </a:r>
            <a:endParaRPr lang="ru-RU" sz="3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413" y="1265238"/>
            <a:ext cx="8639175" cy="21685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Производительность</a:t>
            </a:r>
          </a:p>
        </p:txBody>
      </p:sp>
      <p:sp>
        <p:nvSpPr>
          <p:cNvPr id="32771" name="TextBox 12"/>
          <p:cNvSpPr txBox="1">
            <a:spLocks noChangeArrowheads="1"/>
          </p:cNvSpPr>
          <p:nvPr/>
        </p:nvSpPr>
        <p:spPr bwMode="auto">
          <a:xfrm>
            <a:off x="250825" y="1254125"/>
            <a:ext cx="8642350" cy="14763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Производительностью</a:t>
            </a:r>
            <a:endParaRPr lang="ru-RU" sz="3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называют работу,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выполненную за единицу времени. </a:t>
            </a:r>
          </a:p>
        </p:txBody>
      </p:sp>
      <p:sp>
        <p:nvSpPr>
          <p:cNvPr id="32772" name="TextBox 21"/>
          <p:cNvSpPr txBox="1">
            <a:spLocks noChangeArrowheads="1"/>
          </p:cNvSpPr>
          <p:nvPr/>
        </p:nvSpPr>
        <p:spPr bwMode="auto">
          <a:xfrm>
            <a:off x="250825" y="2959100"/>
            <a:ext cx="8642350" cy="14779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Производительность труда может выражаться, например,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в деталях, сделанных за час.</a:t>
            </a:r>
            <a:endParaRPr lang="en-US" sz="3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2773" name="TextBox 22"/>
          <p:cNvSpPr txBox="1">
            <a:spLocks noChangeArrowheads="1"/>
          </p:cNvSpPr>
          <p:nvPr/>
        </p:nvSpPr>
        <p:spPr bwMode="auto">
          <a:xfrm>
            <a:off x="250825" y="4651375"/>
            <a:ext cx="8642350" cy="14779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Производительность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принято обозначать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маленькой латинской буквой </a:t>
            </a:r>
            <a:r>
              <a:rPr lang="ru-RU" sz="30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3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2774" name="TextBox 7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TextBox 8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Время и работа.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Связь между величинами</a:t>
            </a:r>
          </a:p>
        </p:txBody>
      </p:sp>
      <p:sp>
        <p:nvSpPr>
          <p:cNvPr id="33795" name="TextBox 12"/>
          <p:cNvSpPr txBox="1">
            <a:spLocks noChangeArrowheads="1"/>
          </p:cNvSpPr>
          <p:nvPr/>
        </p:nvSpPr>
        <p:spPr bwMode="auto">
          <a:xfrm>
            <a:off x="250825" y="1254125"/>
            <a:ext cx="8642350" cy="10144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Время принято обозначать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маленькой латинской буквой </a:t>
            </a:r>
            <a:r>
              <a:rPr lang="ru-RU" sz="30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33796" name="TextBox 7"/>
          <p:cNvSpPr txBox="1">
            <a:spLocks noChangeArrowheads="1"/>
          </p:cNvSpPr>
          <p:nvPr/>
        </p:nvSpPr>
        <p:spPr bwMode="auto">
          <a:xfrm>
            <a:off x="250825" y="2492375"/>
            <a:ext cx="8642350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Сделанную работу –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большой латинской буквой </a:t>
            </a:r>
            <a:r>
              <a:rPr lang="ru-RU" sz="30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33797" name="TextBox 9"/>
          <p:cNvSpPr txBox="1">
            <a:spLocks noChangeArrowheads="1"/>
          </p:cNvSpPr>
          <p:nvPr/>
        </p:nvSpPr>
        <p:spPr bwMode="auto">
          <a:xfrm>
            <a:off x="250825" y="3709988"/>
            <a:ext cx="8642350" cy="24003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Зависимость между величинами </a:t>
            </a:r>
            <a:r>
              <a:rPr lang="en-US" sz="30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30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en-US" sz="30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30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 записывается так:</a:t>
            </a:r>
          </a:p>
          <a:p>
            <a:pPr algn="ctr"/>
            <a:r>
              <a:rPr lang="ru-RU" sz="30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30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 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en-US" sz="30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</a:t>
            </a:r>
            <a:endParaRPr lang="ru-RU" sz="3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30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0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en-US" sz="30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 </a:t>
            </a:r>
            <a:endParaRPr lang="ru-RU" sz="3000" b="1" i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30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0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en-US" sz="30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endParaRPr lang="ru-RU" sz="3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3798" name="TextBox 10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8" name="TextBox 8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Подробнее о связи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между величинами</a:t>
            </a:r>
          </a:p>
        </p:txBody>
      </p:sp>
      <p:sp>
        <p:nvSpPr>
          <p:cNvPr id="34819" name="TextBox 12"/>
          <p:cNvSpPr txBox="1">
            <a:spLocks noChangeArrowheads="1"/>
          </p:cNvSpPr>
          <p:nvPr/>
        </p:nvSpPr>
        <p:spPr bwMode="auto">
          <a:xfrm>
            <a:off x="250825" y="1254125"/>
            <a:ext cx="8642350" cy="18161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Чтобы найти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производительность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нужно всю выполненную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работу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разделить на время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затраченное на выполнение этой работы.</a:t>
            </a:r>
          </a:p>
          <a:p>
            <a:pPr algn="ctr"/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24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4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en-US" sz="24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250825" y="3284538"/>
            <a:ext cx="8642350" cy="14779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Работа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равна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производительности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умноженной на время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работы.</a:t>
            </a:r>
          </a:p>
          <a:p>
            <a:pPr algn="ctr"/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4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24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 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en-US" sz="24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</a:t>
            </a:r>
            <a:endParaRPr lang="ru-RU" sz="24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4821" name="TextBox 11"/>
          <p:cNvSpPr txBox="1">
            <a:spLocks noChangeArrowheads="1"/>
          </p:cNvSpPr>
          <p:nvPr/>
        </p:nvSpPr>
        <p:spPr bwMode="auto">
          <a:xfrm>
            <a:off x="250825" y="4976813"/>
            <a:ext cx="8642350" cy="14779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Чтобы найти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время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выполнения работы,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надо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работу разделить на производительность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24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4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en-US" sz="24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endParaRPr lang="ru-RU" sz="24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4822" name="TextBox 7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2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Задача 1</a:t>
            </a:r>
          </a:p>
        </p:txBody>
      </p:sp>
      <p:sp>
        <p:nvSpPr>
          <p:cNvPr id="35843" name="TextBox 12"/>
          <p:cNvSpPr txBox="1">
            <a:spLocks noChangeArrowheads="1"/>
          </p:cNvSpPr>
          <p:nvPr/>
        </p:nvSpPr>
        <p:spPr bwMode="auto">
          <a:xfrm>
            <a:off x="250825" y="1254125"/>
            <a:ext cx="8642350" cy="13112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</a:rPr>
              <a:t>Одна машинистка напечатает</a:t>
            </a:r>
          </a:p>
          <a:p>
            <a:pPr algn="ctr"/>
            <a:r>
              <a:rPr lang="ru-RU" sz="2000" b="1">
                <a:latin typeface="Verdana" pitchFamily="34" charset="0"/>
              </a:rPr>
              <a:t>30 </a:t>
            </a:r>
            <a:r>
              <a:rPr lang="ru-RU" sz="2000">
                <a:latin typeface="Verdana" pitchFamily="34" charset="0"/>
              </a:rPr>
              <a:t>страниц за</a:t>
            </a:r>
            <a:r>
              <a:rPr lang="ru-RU" sz="2000" b="1">
                <a:latin typeface="Verdana" pitchFamily="34" charset="0"/>
              </a:rPr>
              <a:t> 3 </a:t>
            </a:r>
            <a:r>
              <a:rPr lang="ru-RU" sz="2000">
                <a:latin typeface="Verdana" pitchFamily="34" charset="0"/>
              </a:rPr>
              <a:t>дня, а другая – за </a:t>
            </a:r>
            <a:r>
              <a:rPr lang="ru-RU" sz="2000" b="1">
                <a:latin typeface="Verdana" pitchFamily="34" charset="0"/>
              </a:rPr>
              <a:t>6</a:t>
            </a:r>
            <a:r>
              <a:rPr lang="ru-RU" sz="2000">
                <a:latin typeface="Verdana" pitchFamily="34" charset="0"/>
              </a:rPr>
              <a:t>.</a:t>
            </a:r>
          </a:p>
          <a:p>
            <a:pPr algn="ctr"/>
            <a:r>
              <a:rPr lang="ru-RU" sz="2000">
                <a:latin typeface="Verdana" pitchFamily="34" charset="0"/>
              </a:rPr>
              <a:t>За сколько дней они напечатают 30 страниц,</a:t>
            </a:r>
          </a:p>
          <a:p>
            <a:pPr algn="ctr"/>
            <a:r>
              <a:rPr lang="ru-RU" sz="2000">
                <a:latin typeface="Verdana" pitchFamily="34" charset="0"/>
              </a:rPr>
              <a:t>если будут работать вместе?</a:t>
            </a:r>
          </a:p>
        </p:txBody>
      </p:sp>
      <p:sp>
        <p:nvSpPr>
          <p:cNvPr id="35844" name="TextBox 7"/>
          <p:cNvSpPr txBox="1">
            <a:spLocks noChangeArrowheads="1"/>
          </p:cNvSpPr>
          <p:nvPr/>
        </p:nvSpPr>
        <p:spPr bwMode="auto">
          <a:xfrm>
            <a:off x="250825" y="3152775"/>
            <a:ext cx="8642350" cy="7080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Verdana" pitchFamily="34" charset="0"/>
              </a:rPr>
              <a:t>1) </a:t>
            </a:r>
            <a:r>
              <a:rPr lang="en-US" sz="2000" b="1" i="1">
                <a:solidFill>
                  <a:srgbClr val="C00000"/>
                </a:solidFill>
                <a:latin typeface="Verdana" pitchFamily="34" charset="0"/>
              </a:rPr>
              <a:t>v</a:t>
            </a:r>
            <a:r>
              <a:rPr lang="en-US" sz="2000" b="1" baseline="-25000">
                <a:solidFill>
                  <a:srgbClr val="C00000"/>
                </a:solidFill>
                <a:latin typeface="Verdana" pitchFamily="34" charset="0"/>
              </a:rPr>
              <a:t>1</a:t>
            </a:r>
            <a:r>
              <a:rPr lang="ru-RU" sz="2000">
                <a:latin typeface="Verdana" pitchFamily="34" charset="0"/>
              </a:rPr>
              <a:t> </a:t>
            </a:r>
            <a:r>
              <a:rPr lang="en-US" sz="2000" b="1">
                <a:latin typeface="Verdana" pitchFamily="34" charset="0"/>
              </a:rPr>
              <a:t>= </a:t>
            </a:r>
            <a:r>
              <a:rPr lang="ru-RU" sz="2000" b="1" i="1">
                <a:solidFill>
                  <a:srgbClr val="C00000"/>
                </a:solidFill>
                <a:latin typeface="Verdana" pitchFamily="34" charset="0"/>
              </a:rPr>
              <a:t>А </a:t>
            </a:r>
            <a:r>
              <a:rPr lang="ru-RU" sz="2000">
                <a:latin typeface="Verdana" pitchFamily="34" charset="0"/>
              </a:rPr>
              <a:t>: </a:t>
            </a:r>
            <a:r>
              <a:rPr lang="en-US" sz="2000" b="1" i="1">
                <a:solidFill>
                  <a:srgbClr val="C00000"/>
                </a:solidFill>
                <a:latin typeface="Verdana" pitchFamily="34" charset="0"/>
              </a:rPr>
              <a:t>t</a:t>
            </a:r>
            <a:r>
              <a:rPr lang="en-US" sz="2000" b="1" baseline="-25000">
                <a:solidFill>
                  <a:srgbClr val="C00000"/>
                </a:solidFill>
                <a:latin typeface="Verdana" pitchFamily="34" charset="0"/>
              </a:rPr>
              <a:t>1</a:t>
            </a:r>
            <a:r>
              <a:rPr lang="ru-RU" sz="2000">
                <a:latin typeface="Verdana" pitchFamily="34" charset="0"/>
              </a:rPr>
              <a:t> = </a:t>
            </a:r>
            <a:r>
              <a:rPr lang="en-US" sz="2000">
                <a:latin typeface="Verdana" pitchFamily="34" charset="0"/>
              </a:rPr>
              <a:t>30 : 3 = </a:t>
            </a:r>
            <a:r>
              <a:rPr lang="ru-RU" sz="2000">
                <a:latin typeface="Verdana" pitchFamily="34" charset="0"/>
              </a:rPr>
              <a:t>10 стр./день</a:t>
            </a:r>
            <a:endParaRPr lang="en-US" sz="2000">
              <a:latin typeface="Verdana" pitchFamily="34" charset="0"/>
            </a:endParaRPr>
          </a:p>
          <a:p>
            <a:r>
              <a:rPr lang="ru-RU" sz="2000">
                <a:latin typeface="Verdana" pitchFamily="34" charset="0"/>
              </a:rPr>
              <a:t>производительность первой машинистки</a:t>
            </a:r>
          </a:p>
        </p:txBody>
      </p:sp>
      <p:sp>
        <p:nvSpPr>
          <p:cNvPr id="35845" name="TextBox 9"/>
          <p:cNvSpPr txBox="1">
            <a:spLocks noChangeArrowheads="1"/>
          </p:cNvSpPr>
          <p:nvPr/>
        </p:nvSpPr>
        <p:spPr bwMode="auto">
          <a:xfrm>
            <a:off x="250825" y="3944938"/>
            <a:ext cx="8642350" cy="7080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Verdana" pitchFamily="34" charset="0"/>
              </a:rPr>
              <a:t>2) </a:t>
            </a:r>
            <a:r>
              <a:rPr lang="en-US" sz="2000" b="1" i="1">
                <a:solidFill>
                  <a:srgbClr val="C00000"/>
                </a:solidFill>
                <a:latin typeface="Verdana" pitchFamily="34" charset="0"/>
              </a:rPr>
              <a:t>v</a:t>
            </a:r>
            <a:r>
              <a:rPr lang="en-US" sz="2000" b="1" baseline="-25000">
                <a:solidFill>
                  <a:srgbClr val="C00000"/>
                </a:solidFill>
                <a:latin typeface="Verdana" pitchFamily="34" charset="0"/>
              </a:rPr>
              <a:t>2</a:t>
            </a:r>
            <a:r>
              <a:rPr lang="ru-RU" sz="2000">
                <a:latin typeface="Verdana" pitchFamily="34" charset="0"/>
              </a:rPr>
              <a:t> </a:t>
            </a:r>
            <a:r>
              <a:rPr lang="en-US" sz="2000" b="1">
                <a:latin typeface="Verdana" pitchFamily="34" charset="0"/>
              </a:rPr>
              <a:t>= </a:t>
            </a:r>
            <a:r>
              <a:rPr lang="ru-RU" sz="2000" b="1" i="1">
                <a:solidFill>
                  <a:srgbClr val="C00000"/>
                </a:solidFill>
                <a:latin typeface="Verdana" pitchFamily="34" charset="0"/>
              </a:rPr>
              <a:t>А </a:t>
            </a:r>
            <a:r>
              <a:rPr lang="ru-RU" sz="2000">
                <a:latin typeface="Verdana" pitchFamily="34" charset="0"/>
              </a:rPr>
              <a:t>: </a:t>
            </a:r>
            <a:r>
              <a:rPr lang="en-US" sz="2000" b="1" i="1">
                <a:solidFill>
                  <a:srgbClr val="C00000"/>
                </a:solidFill>
                <a:latin typeface="Verdana" pitchFamily="34" charset="0"/>
              </a:rPr>
              <a:t>t</a:t>
            </a:r>
            <a:r>
              <a:rPr lang="en-US" sz="2000" b="1" baseline="-25000">
                <a:solidFill>
                  <a:srgbClr val="C00000"/>
                </a:solidFill>
                <a:latin typeface="Verdana" pitchFamily="34" charset="0"/>
              </a:rPr>
              <a:t>2</a:t>
            </a:r>
            <a:r>
              <a:rPr lang="ru-RU" sz="2000">
                <a:latin typeface="Verdana" pitchFamily="34" charset="0"/>
              </a:rPr>
              <a:t> = 30 : 6 = 5 стр./день</a:t>
            </a:r>
          </a:p>
          <a:p>
            <a:r>
              <a:rPr lang="ru-RU" sz="2000">
                <a:latin typeface="Verdana" pitchFamily="34" charset="0"/>
              </a:rPr>
              <a:t>производительность второй машинистки</a:t>
            </a:r>
          </a:p>
        </p:txBody>
      </p:sp>
      <p:sp>
        <p:nvSpPr>
          <p:cNvPr id="35846" name="TextBox 13"/>
          <p:cNvSpPr txBox="1">
            <a:spLocks noChangeArrowheads="1"/>
          </p:cNvSpPr>
          <p:nvPr/>
        </p:nvSpPr>
        <p:spPr bwMode="auto">
          <a:xfrm>
            <a:off x="250825" y="4718050"/>
            <a:ext cx="8642350" cy="10144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Verdana" pitchFamily="34" charset="0"/>
              </a:rPr>
              <a:t>3) </a:t>
            </a:r>
            <a:r>
              <a:rPr lang="en-US" sz="2000" b="1" i="1">
                <a:solidFill>
                  <a:srgbClr val="C00000"/>
                </a:solidFill>
                <a:latin typeface="Verdana" pitchFamily="34" charset="0"/>
              </a:rPr>
              <a:t>v</a:t>
            </a:r>
            <a:r>
              <a:rPr lang="ru-RU" sz="2000">
                <a:latin typeface="Verdana" pitchFamily="34" charset="0"/>
              </a:rPr>
              <a:t> </a:t>
            </a:r>
            <a:r>
              <a:rPr lang="en-US" sz="2000" b="1">
                <a:latin typeface="Verdana" pitchFamily="34" charset="0"/>
              </a:rPr>
              <a:t>= </a:t>
            </a:r>
            <a:r>
              <a:rPr lang="en-US" sz="2000" b="1" i="1">
                <a:solidFill>
                  <a:srgbClr val="C00000"/>
                </a:solidFill>
                <a:latin typeface="Verdana" pitchFamily="34" charset="0"/>
              </a:rPr>
              <a:t>v</a:t>
            </a:r>
            <a:r>
              <a:rPr lang="en-US" sz="2000" b="1" baseline="-25000">
                <a:solidFill>
                  <a:srgbClr val="C00000"/>
                </a:solidFill>
                <a:latin typeface="Verdana" pitchFamily="34" charset="0"/>
              </a:rPr>
              <a:t>1</a:t>
            </a:r>
            <a:r>
              <a:rPr lang="ru-RU" sz="2000" b="1" i="1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ru-RU" sz="2000">
                <a:latin typeface="Verdana" pitchFamily="34" charset="0"/>
              </a:rPr>
              <a:t>+ </a:t>
            </a:r>
            <a:r>
              <a:rPr lang="en-US" sz="2000" b="1" i="1">
                <a:solidFill>
                  <a:srgbClr val="C00000"/>
                </a:solidFill>
                <a:latin typeface="Verdana" pitchFamily="34" charset="0"/>
              </a:rPr>
              <a:t>v</a:t>
            </a:r>
            <a:r>
              <a:rPr lang="en-US" sz="2000" b="1" baseline="-25000">
                <a:solidFill>
                  <a:srgbClr val="C00000"/>
                </a:solidFill>
                <a:latin typeface="Verdana" pitchFamily="34" charset="0"/>
              </a:rPr>
              <a:t>2</a:t>
            </a:r>
            <a:r>
              <a:rPr lang="ru-RU" sz="2000">
                <a:latin typeface="Verdana" pitchFamily="34" charset="0"/>
              </a:rPr>
              <a:t> = 10 + 5 = 15 стр./день</a:t>
            </a:r>
          </a:p>
          <a:p>
            <a:r>
              <a:rPr lang="ru-RU" sz="2000">
                <a:latin typeface="Verdana" pitchFamily="34" charset="0"/>
              </a:rPr>
              <a:t>производительность обеих машинисток</a:t>
            </a:r>
          </a:p>
          <a:p>
            <a:r>
              <a:rPr lang="ru-RU" sz="2000">
                <a:latin typeface="Verdana" pitchFamily="34" charset="0"/>
              </a:rPr>
              <a:t>при совместной работе</a:t>
            </a:r>
          </a:p>
        </p:txBody>
      </p:sp>
      <p:sp>
        <p:nvSpPr>
          <p:cNvPr id="35847" name="TextBox 14"/>
          <p:cNvSpPr txBox="1">
            <a:spLocks noChangeArrowheads="1"/>
          </p:cNvSpPr>
          <p:nvPr/>
        </p:nvSpPr>
        <p:spPr bwMode="auto">
          <a:xfrm>
            <a:off x="250825" y="5797550"/>
            <a:ext cx="8642350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Verdana" pitchFamily="34" charset="0"/>
              </a:rPr>
              <a:t>4)</a:t>
            </a:r>
            <a:r>
              <a:rPr lang="ru-RU" sz="2000">
                <a:latin typeface="Verdana" pitchFamily="34" charset="0"/>
              </a:rPr>
              <a:t> </a:t>
            </a:r>
            <a:r>
              <a:rPr lang="en-US" sz="2000" b="1" i="1">
                <a:solidFill>
                  <a:srgbClr val="C00000"/>
                </a:solidFill>
                <a:latin typeface="Verdana" pitchFamily="34" charset="0"/>
              </a:rPr>
              <a:t>t</a:t>
            </a:r>
            <a:r>
              <a:rPr lang="ru-RU" sz="2000">
                <a:latin typeface="Verdana" pitchFamily="34" charset="0"/>
              </a:rPr>
              <a:t> </a:t>
            </a:r>
            <a:r>
              <a:rPr lang="en-US" sz="2000" b="1">
                <a:latin typeface="Verdana" pitchFamily="34" charset="0"/>
              </a:rPr>
              <a:t>= </a:t>
            </a:r>
            <a:r>
              <a:rPr lang="en-US" sz="2000" b="1" i="1">
                <a:solidFill>
                  <a:srgbClr val="C00000"/>
                </a:solidFill>
                <a:latin typeface="Verdana" pitchFamily="34" charset="0"/>
              </a:rPr>
              <a:t>A </a:t>
            </a:r>
            <a:r>
              <a:rPr lang="en-US" sz="2000">
                <a:latin typeface="Verdana" pitchFamily="34" charset="0"/>
              </a:rPr>
              <a:t>:</a:t>
            </a:r>
            <a:r>
              <a:rPr lang="en-US" sz="2000" b="1" i="1">
                <a:solidFill>
                  <a:srgbClr val="C00000"/>
                </a:solidFill>
                <a:latin typeface="Verdana" pitchFamily="34" charset="0"/>
              </a:rPr>
              <a:t> v</a:t>
            </a:r>
            <a:r>
              <a:rPr lang="ru-RU" sz="2000">
                <a:latin typeface="Verdana" pitchFamily="34" charset="0"/>
              </a:rPr>
              <a:t> = 30 : 15 = 2 дня</a:t>
            </a:r>
          </a:p>
          <a:p>
            <a:r>
              <a:rPr lang="ru-RU" sz="2000">
                <a:latin typeface="Verdana" pitchFamily="34" charset="0"/>
              </a:rPr>
              <a:t>за это время машинистки напечатают 30 страниц,</a:t>
            </a:r>
          </a:p>
          <a:p>
            <a:r>
              <a:rPr lang="ru-RU" sz="2000">
                <a:latin typeface="Verdana" pitchFamily="34" charset="0"/>
              </a:rPr>
              <a:t>если будут работать вместе.</a:t>
            </a:r>
          </a:p>
        </p:txBody>
      </p:sp>
      <p:sp>
        <p:nvSpPr>
          <p:cNvPr id="35848" name="TextBox 15"/>
          <p:cNvSpPr txBox="1">
            <a:spLocks noChangeArrowheads="1"/>
          </p:cNvSpPr>
          <p:nvPr/>
        </p:nvSpPr>
        <p:spPr bwMode="auto">
          <a:xfrm>
            <a:off x="250825" y="2636838"/>
            <a:ext cx="8642350" cy="43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100" b="1" i="1">
                <a:solidFill>
                  <a:srgbClr val="C00000"/>
                </a:solidFill>
                <a:latin typeface="Verdana" pitchFamily="34" charset="0"/>
              </a:rPr>
              <a:t>А</a:t>
            </a:r>
            <a:r>
              <a:rPr lang="ru-RU" sz="2100">
                <a:latin typeface="Verdana" pitchFamily="34" charset="0"/>
              </a:rPr>
              <a:t> = </a:t>
            </a:r>
            <a:r>
              <a:rPr lang="ru-RU" sz="2100" b="1">
                <a:solidFill>
                  <a:srgbClr val="C00000"/>
                </a:solidFill>
                <a:latin typeface="Verdana" pitchFamily="34" charset="0"/>
              </a:rPr>
              <a:t>30</a:t>
            </a:r>
            <a:r>
              <a:rPr lang="ru-RU" sz="2100" b="1">
                <a:latin typeface="Verdana" pitchFamily="34" charset="0"/>
              </a:rPr>
              <a:t> стр.</a:t>
            </a:r>
            <a:r>
              <a:rPr lang="en-US" sz="2100" b="1">
                <a:latin typeface="Verdana" pitchFamily="34" charset="0"/>
              </a:rPr>
              <a:t>; </a:t>
            </a:r>
            <a:r>
              <a:rPr lang="en-US" sz="2100" b="1" i="1">
                <a:solidFill>
                  <a:srgbClr val="C00000"/>
                </a:solidFill>
                <a:latin typeface="Verdana" pitchFamily="34" charset="0"/>
              </a:rPr>
              <a:t>t</a:t>
            </a:r>
            <a:r>
              <a:rPr lang="en-US" sz="2100" b="1" baseline="-25000">
                <a:solidFill>
                  <a:srgbClr val="C00000"/>
                </a:solidFill>
                <a:latin typeface="Verdana" pitchFamily="34" charset="0"/>
              </a:rPr>
              <a:t>1 </a:t>
            </a:r>
            <a:r>
              <a:rPr lang="en-US" sz="2100" b="1">
                <a:latin typeface="Verdana" pitchFamily="34" charset="0"/>
              </a:rPr>
              <a:t>= </a:t>
            </a:r>
            <a:r>
              <a:rPr lang="en-US" sz="2100" b="1">
                <a:solidFill>
                  <a:srgbClr val="C00000"/>
                </a:solidFill>
                <a:latin typeface="Verdana" pitchFamily="34" charset="0"/>
              </a:rPr>
              <a:t>3</a:t>
            </a:r>
            <a:r>
              <a:rPr lang="en-US" sz="2100" b="1">
                <a:latin typeface="Verdana" pitchFamily="34" charset="0"/>
              </a:rPr>
              <a:t> </a:t>
            </a:r>
            <a:r>
              <a:rPr lang="ru-RU" sz="2100" b="1">
                <a:latin typeface="Verdana" pitchFamily="34" charset="0"/>
              </a:rPr>
              <a:t>дня</a:t>
            </a:r>
            <a:r>
              <a:rPr lang="en-US" sz="2100" b="1">
                <a:latin typeface="Verdana" pitchFamily="34" charset="0"/>
              </a:rPr>
              <a:t>; </a:t>
            </a:r>
            <a:r>
              <a:rPr lang="en-US" sz="2100" b="1" i="1">
                <a:solidFill>
                  <a:srgbClr val="C00000"/>
                </a:solidFill>
                <a:latin typeface="Verdana" pitchFamily="34" charset="0"/>
              </a:rPr>
              <a:t>t</a:t>
            </a:r>
            <a:r>
              <a:rPr lang="en-US" sz="2100" b="1" baseline="-25000">
                <a:solidFill>
                  <a:srgbClr val="C00000"/>
                </a:solidFill>
                <a:latin typeface="Verdana" pitchFamily="34" charset="0"/>
              </a:rPr>
              <a:t>2 </a:t>
            </a:r>
            <a:r>
              <a:rPr lang="en-US" sz="2100" b="1">
                <a:latin typeface="Verdana" pitchFamily="34" charset="0"/>
              </a:rPr>
              <a:t>= </a:t>
            </a:r>
            <a:r>
              <a:rPr lang="en-US" sz="2100" b="1">
                <a:solidFill>
                  <a:srgbClr val="C00000"/>
                </a:solidFill>
                <a:latin typeface="Verdana" pitchFamily="34" charset="0"/>
              </a:rPr>
              <a:t>6</a:t>
            </a:r>
            <a:r>
              <a:rPr lang="en-US" sz="2100" b="1">
                <a:latin typeface="Verdana" pitchFamily="34" charset="0"/>
              </a:rPr>
              <a:t> </a:t>
            </a:r>
            <a:r>
              <a:rPr lang="ru-RU" sz="2100" b="1">
                <a:latin typeface="Verdana" pitchFamily="34" charset="0"/>
              </a:rPr>
              <a:t>дней</a:t>
            </a:r>
            <a:r>
              <a:rPr lang="en-US" sz="2100" b="1">
                <a:latin typeface="Verdana" pitchFamily="34" charset="0"/>
              </a:rPr>
              <a:t> </a:t>
            </a:r>
            <a:endParaRPr lang="ru-RU" sz="2100">
              <a:latin typeface="Verdana" pitchFamily="34" charset="0"/>
            </a:endParaRPr>
          </a:p>
        </p:txBody>
      </p:sp>
      <p:sp>
        <p:nvSpPr>
          <p:cNvPr id="35849" name="TextBox 10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151515"/>
                </a:solidFill>
                <a:latin typeface="Verdana" pitchFamily="34" charset="0"/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6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Задача 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</a:rPr>
              <a:t>2</a:t>
            </a:r>
            <a:endParaRPr lang="ru-RU" sz="2500" b="1">
              <a:solidFill>
                <a:srgbClr val="151515"/>
              </a:solidFill>
              <a:latin typeface="Verdana" pitchFamily="34" charset="0"/>
            </a:endParaRPr>
          </a:p>
        </p:txBody>
      </p:sp>
      <p:sp>
        <p:nvSpPr>
          <p:cNvPr id="36867" name="TextBox 12"/>
          <p:cNvSpPr txBox="1">
            <a:spLocks noChangeArrowheads="1"/>
          </p:cNvSpPr>
          <p:nvPr/>
        </p:nvSpPr>
        <p:spPr bwMode="auto">
          <a:xfrm>
            <a:off x="250825" y="1254125"/>
            <a:ext cx="8642350" cy="13112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</a:rPr>
              <a:t>Одна машинистка выполняет</a:t>
            </a:r>
          </a:p>
          <a:p>
            <a:pPr algn="ctr"/>
            <a:r>
              <a:rPr lang="ru-RU" sz="2000">
                <a:latin typeface="Verdana" pitchFamily="34" charset="0"/>
              </a:rPr>
              <a:t>работу за</a:t>
            </a:r>
            <a:r>
              <a:rPr lang="ru-RU" sz="2000" b="1">
                <a:latin typeface="Verdana" pitchFamily="34" charset="0"/>
              </a:rPr>
              <a:t> 3 </a:t>
            </a:r>
            <a:r>
              <a:rPr lang="ru-RU" sz="2000">
                <a:latin typeface="Verdana" pitchFamily="34" charset="0"/>
              </a:rPr>
              <a:t>дня, а другая – за </a:t>
            </a:r>
            <a:r>
              <a:rPr lang="ru-RU" sz="2000" b="1">
                <a:latin typeface="Verdana" pitchFamily="34" charset="0"/>
              </a:rPr>
              <a:t>6</a:t>
            </a:r>
            <a:r>
              <a:rPr lang="ru-RU" sz="2000">
                <a:latin typeface="Verdana" pitchFamily="34" charset="0"/>
              </a:rPr>
              <a:t>.</a:t>
            </a:r>
          </a:p>
          <a:p>
            <a:pPr algn="ctr"/>
            <a:r>
              <a:rPr lang="ru-RU" sz="2000">
                <a:latin typeface="Verdana" pitchFamily="34" charset="0"/>
              </a:rPr>
              <a:t>За сколько дней они выполнят всю работу,</a:t>
            </a:r>
          </a:p>
          <a:p>
            <a:pPr algn="ctr"/>
            <a:r>
              <a:rPr lang="ru-RU" sz="2000">
                <a:latin typeface="Verdana" pitchFamily="34" charset="0"/>
              </a:rPr>
              <a:t>если будут работать вместе?</a:t>
            </a:r>
          </a:p>
        </p:txBody>
      </p:sp>
      <p:sp>
        <p:nvSpPr>
          <p:cNvPr id="36868" name="TextBox 10"/>
          <p:cNvSpPr txBox="1">
            <a:spLocks noChangeArrowheads="1"/>
          </p:cNvSpPr>
          <p:nvPr/>
        </p:nvSpPr>
        <p:spPr bwMode="auto">
          <a:xfrm>
            <a:off x="250825" y="2636838"/>
            <a:ext cx="8642350" cy="7080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C00000"/>
                </a:solidFill>
                <a:latin typeface="Verdana" pitchFamily="34" charset="0"/>
              </a:rPr>
              <a:t>Отличие от задачи 1:</a:t>
            </a:r>
          </a:p>
          <a:p>
            <a:pPr algn="ctr"/>
            <a:r>
              <a:rPr lang="ru-RU" sz="2000" b="1">
                <a:latin typeface="Verdana" pitchFamily="34" charset="0"/>
              </a:rPr>
              <a:t>не указан объём выполняемой работы</a:t>
            </a:r>
            <a:endParaRPr lang="ru-RU" sz="2000">
              <a:latin typeface="Verdana" pitchFamily="34" charset="0"/>
            </a:endParaRPr>
          </a:p>
        </p:txBody>
      </p:sp>
      <p:sp>
        <p:nvSpPr>
          <p:cNvPr id="36869" name="TextBox 11"/>
          <p:cNvSpPr txBox="1">
            <a:spLocks noChangeArrowheads="1"/>
          </p:cNvSpPr>
          <p:nvPr/>
        </p:nvSpPr>
        <p:spPr bwMode="auto">
          <a:xfrm>
            <a:off x="250825" y="3392488"/>
            <a:ext cx="8642350" cy="19399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В таком случае</a:t>
            </a:r>
          </a:p>
          <a:p>
            <a:pPr algn="ctr"/>
            <a:r>
              <a:rPr lang="ru-RU" sz="3000" b="1">
                <a:latin typeface="Verdana" pitchFamily="34" charset="0"/>
              </a:rPr>
              <a:t>всю работу</a:t>
            </a:r>
            <a:r>
              <a:rPr lang="ru-RU" sz="3000">
                <a:latin typeface="Verdana" pitchFamily="34" charset="0"/>
              </a:rPr>
              <a:t>,</a:t>
            </a:r>
          </a:p>
          <a:p>
            <a:pPr algn="ctr"/>
            <a:r>
              <a:rPr lang="ru-RU" sz="3000" b="1">
                <a:latin typeface="Verdana" pitchFamily="34" charset="0"/>
              </a:rPr>
              <a:t>можно принять</a:t>
            </a:r>
          </a:p>
          <a:p>
            <a:pPr algn="ctr"/>
            <a:r>
              <a:rPr lang="ru-RU" sz="3000" b="1">
                <a:latin typeface="Verdana" pitchFamily="34" charset="0"/>
              </a:rPr>
              <a:t>за целое —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</a:rPr>
              <a:t>единицу</a:t>
            </a:r>
            <a:r>
              <a:rPr lang="ru-RU" sz="3000" b="1">
                <a:latin typeface="Verdana" pitchFamily="34" charset="0"/>
              </a:rPr>
              <a:t> (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</a:rPr>
              <a:t>1</a:t>
            </a:r>
            <a:r>
              <a:rPr lang="ru-RU" sz="3000" b="1">
                <a:latin typeface="Verdana" pitchFamily="34" charset="0"/>
              </a:rPr>
              <a:t>).</a:t>
            </a:r>
          </a:p>
        </p:txBody>
      </p:sp>
      <p:sp>
        <p:nvSpPr>
          <p:cNvPr id="36870" name="TextBox 16"/>
          <p:cNvSpPr txBox="1">
            <a:spLocks noChangeArrowheads="1"/>
          </p:cNvSpPr>
          <p:nvPr/>
        </p:nvSpPr>
        <p:spPr bwMode="auto">
          <a:xfrm>
            <a:off x="250825" y="5373688"/>
            <a:ext cx="8642350" cy="13223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</a:rPr>
              <a:t>Пользуясь этим предположением о работе,</a:t>
            </a:r>
          </a:p>
          <a:p>
            <a:pPr algn="ctr"/>
            <a:r>
              <a:rPr lang="ru-RU" sz="2000" b="1">
                <a:latin typeface="Verdana" pitchFamily="34" charset="0"/>
              </a:rPr>
              <a:t>решение Задачи 2</a:t>
            </a:r>
          </a:p>
          <a:p>
            <a:pPr algn="ctr"/>
            <a:r>
              <a:rPr lang="ru-RU" sz="2000" b="1">
                <a:latin typeface="Verdana" pitchFamily="34" charset="0"/>
              </a:rPr>
              <a:t>становится полностью аналогичным</a:t>
            </a:r>
          </a:p>
          <a:p>
            <a:pPr algn="ctr"/>
            <a:r>
              <a:rPr lang="ru-RU" sz="2000" b="1">
                <a:latin typeface="Verdana" pitchFamily="34" charset="0"/>
              </a:rPr>
              <a:t>решению задачи 1</a:t>
            </a:r>
            <a:r>
              <a:rPr lang="ru-RU" sz="2000">
                <a:latin typeface="Verdana" pitchFamily="34" charset="0"/>
              </a:rPr>
              <a:t>.</a:t>
            </a:r>
          </a:p>
        </p:txBody>
      </p:sp>
      <p:sp>
        <p:nvSpPr>
          <p:cNvPr id="36871" name="TextBox 9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151515"/>
                </a:solidFill>
                <a:latin typeface="Verdana" pitchFamily="34" charset="0"/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0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Задача 2</a:t>
            </a:r>
          </a:p>
        </p:txBody>
      </p:sp>
      <p:sp>
        <p:nvSpPr>
          <p:cNvPr id="37891" name="TextBox 12"/>
          <p:cNvSpPr txBox="1">
            <a:spLocks noChangeArrowheads="1"/>
          </p:cNvSpPr>
          <p:nvPr/>
        </p:nvSpPr>
        <p:spPr bwMode="auto">
          <a:xfrm>
            <a:off x="250825" y="1254125"/>
            <a:ext cx="8642350" cy="13112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</a:rPr>
              <a:t>Одна машинистка выполняет</a:t>
            </a:r>
          </a:p>
          <a:p>
            <a:pPr algn="ctr"/>
            <a:r>
              <a:rPr lang="ru-RU" sz="2000">
                <a:latin typeface="Verdana" pitchFamily="34" charset="0"/>
              </a:rPr>
              <a:t>работу за</a:t>
            </a:r>
            <a:r>
              <a:rPr lang="ru-RU" sz="2000" b="1">
                <a:latin typeface="Verdana" pitchFamily="34" charset="0"/>
              </a:rPr>
              <a:t> 3 </a:t>
            </a:r>
            <a:r>
              <a:rPr lang="ru-RU" sz="2000">
                <a:latin typeface="Verdana" pitchFamily="34" charset="0"/>
              </a:rPr>
              <a:t>дня, а другая – за </a:t>
            </a:r>
            <a:r>
              <a:rPr lang="ru-RU" sz="2000" b="1">
                <a:latin typeface="Verdana" pitchFamily="34" charset="0"/>
              </a:rPr>
              <a:t>6</a:t>
            </a:r>
            <a:r>
              <a:rPr lang="ru-RU" sz="2000">
                <a:latin typeface="Verdana" pitchFamily="34" charset="0"/>
              </a:rPr>
              <a:t>.</a:t>
            </a:r>
          </a:p>
          <a:p>
            <a:pPr algn="ctr"/>
            <a:r>
              <a:rPr lang="ru-RU" sz="2000">
                <a:latin typeface="Verdana" pitchFamily="34" charset="0"/>
              </a:rPr>
              <a:t>За сколько дней они выполнят всю работу,</a:t>
            </a:r>
          </a:p>
          <a:p>
            <a:pPr algn="ctr"/>
            <a:r>
              <a:rPr lang="ru-RU" sz="2000">
                <a:latin typeface="Verdana" pitchFamily="34" charset="0"/>
              </a:rPr>
              <a:t>если будут работать вместе?</a:t>
            </a:r>
          </a:p>
        </p:txBody>
      </p:sp>
      <p:sp>
        <p:nvSpPr>
          <p:cNvPr id="37892" name="TextBox 7"/>
          <p:cNvSpPr txBox="1">
            <a:spLocks noChangeArrowheads="1"/>
          </p:cNvSpPr>
          <p:nvPr/>
        </p:nvSpPr>
        <p:spPr bwMode="auto">
          <a:xfrm>
            <a:off x="250825" y="3152775"/>
            <a:ext cx="8642350" cy="13239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000" b="1">
              <a:latin typeface="Verdana" pitchFamily="34" charset="0"/>
            </a:endParaRPr>
          </a:p>
          <a:p>
            <a:r>
              <a:rPr lang="en-US" sz="2000" b="1">
                <a:latin typeface="Verdana" pitchFamily="34" charset="0"/>
              </a:rPr>
              <a:t>1) </a:t>
            </a:r>
            <a:r>
              <a:rPr lang="en-US" sz="2000" b="1" i="1">
                <a:solidFill>
                  <a:srgbClr val="C00000"/>
                </a:solidFill>
                <a:latin typeface="Verdana" pitchFamily="34" charset="0"/>
              </a:rPr>
              <a:t>v</a:t>
            </a:r>
            <a:r>
              <a:rPr lang="en-US" sz="2000" b="1" baseline="-25000">
                <a:solidFill>
                  <a:srgbClr val="C00000"/>
                </a:solidFill>
                <a:latin typeface="Verdana" pitchFamily="34" charset="0"/>
              </a:rPr>
              <a:t>1</a:t>
            </a:r>
            <a:r>
              <a:rPr lang="ru-RU" sz="2000">
                <a:latin typeface="Verdana" pitchFamily="34" charset="0"/>
              </a:rPr>
              <a:t> </a:t>
            </a:r>
            <a:r>
              <a:rPr lang="en-US" sz="2000" b="1">
                <a:latin typeface="Verdana" pitchFamily="34" charset="0"/>
              </a:rPr>
              <a:t>= </a:t>
            </a:r>
            <a:r>
              <a:rPr lang="ru-RU" sz="2000" b="1" i="1">
                <a:solidFill>
                  <a:srgbClr val="C00000"/>
                </a:solidFill>
                <a:latin typeface="Verdana" pitchFamily="34" charset="0"/>
              </a:rPr>
              <a:t>А </a:t>
            </a:r>
            <a:r>
              <a:rPr lang="ru-RU" sz="2000">
                <a:latin typeface="Verdana" pitchFamily="34" charset="0"/>
              </a:rPr>
              <a:t>: </a:t>
            </a:r>
            <a:r>
              <a:rPr lang="en-US" sz="2000" b="1" i="1">
                <a:solidFill>
                  <a:srgbClr val="C00000"/>
                </a:solidFill>
                <a:latin typeface="Verdana" pitchFamily="34" charset="0"/>
              </a:rPr>
              <a:t>t</a:t>
            </a:r>
            <a:r>
              <a:rPr lang="en-US" sz="2000" b="1" baseline="-25000">
                <a:solidFill>
                  <a:srgbClr val="C00000"/>
                </a:solidFill>
                <a:latin typeface="Verdana" pitchFamily="34" charset="0"/>
              </a:rPr>
              <a:t>1</a:t>
            </a:r>
            <a:r>
              <a:rPr lang="ru-RU" sz="2000">
                <a:latin typeface="Verdana" pitchFamily="34" charset="0"/>
              </a:rPr>
              <a:t> = 1</a:t>
            </a:r>
            <a:r>
              <a:rPr lang="en-US" sz="2000">
                <a:latin typeface="Verdana" pitchFamily="34" charset="0"/>
              </a:rPr>
              <a:t> : 3 = </a:t>
            </a:r>
            <a:r>
              <a:rPr lang="ru-RU" sz="2000">
                <a:latin typeface="Verdana" pitchFamily="34" charset="0"/>
              </a:rPr>
              <a:t>     всех страниц в день</a:t>
            </a:r>
            <a:endParaRPr lang="en-US" sz="2000">
              <a:latin typeface="Verdana" pitchFamily="34" charset="0"/>
            </a:endParaRPr>
          </a:p>
          <a:p>
            <a:endParaRPr lang="ru-RU" sz="2000">
              <a:latin typeface="Verdana" pitchFamily="34" charset="0"/>
            </a:endParaRPr>
          </a:p>
          <a:p>
            <a:r>
              <a:rPr lang="ru-RU" sz="2000">
                <a:latin typeface="Verdana" pitchFamily="34" charset="0"/>
              </a:rPr>
              <a:t>производительность первой машинистки</a:t>
            </a:r>
          </a:p>
        </p:txBody>
      </p:sp>
      <p:sp>
        <p:nvSpPr>
          <p:cNvPr id="37893" name="TextBox 15"/>
          <p:cNvSpPr txBox="1">
            <a:spLocks noChangeArrowheads="1"/>
          </p:cNvSpPr>
          <p:nvPr/>
        </p:nvSpPr>
        <p:spPr bwMode="auto">
          <a:xfrm>
            <a:off x="250825" y="2652713"/>
            <a:ext cx="8642350" cy="4159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100" b="1" i="1">
                <a:solidFill>
                  <a:srgbClr val="C00000"/>
                </a:solidFill>
                <a:latin typeface="Verdana" pitchFamily="34" charset="0"/>
              </a:rPr>
              <a:t>А</a:t>
            </a:r>
            <a:r>
              <a:rPr lang="ru-RU" sz="2100">
                <a:latin typeface="Verdana" pitchFamily="34" charset="0"/>
              </a:rPr>
              <a:t> = </a:t>
            </a:r>
            <a:r>
              <a:rPr lang="ru-RU" sz="2100" b="1">
                <a:solidFill>
                  <a:srgbClr val="C00000"/>
                </a:solidFill>
                <a:latin typeface="Verdana" pitchFamily="34" charset="0"/>
              </a:rPr>
              <a:t>1 </a:t>
            </a:r>
            <a:r>
              <a:rPr lang="ru-RU" sz="2100" b="1">
                <a:latin typeface="Verdana" pitchFamily="34" charset="0"/>
              </a:rPr>
              <a:t>(все страницы)</a:t>
            </a:r>
            <a:r>
              <a:rPr lang="en-US" sz="2100" b="1">
                <a:latin typeface="Verdana" pitchFamily="34" charset="0"/>
              </a:rPr>
              <a:t>; </a:t>
            </a:r>
            <a:r>
              <a:rPr lang="en-US" sz="2100" b="1" i="1">
                <a:solidFill>
                  <a:srgbClr val="C00000"/>
                </a:solidFill>
                <a:latin typeface="Verdana" pitchFamily="34" charset="0"/>
              </a:rPr>
              <a:t>t</a:t>
            </a:r>
            <a:r>
              <a:rPr lang="en-US" sz="2100" b="1" baseline="-25000">
                <a:solidFill>
                  <a:srgbClr val="C00000"/>
                </a:solidFill>
                <a:latin typeface="Verdana" pitchFamily="34" charset="0"/>
              </a:rPr>
              <a:t>1 </a:t>
            </a:r>
            <a:r>
              <a:rPr lang="en-US" sz="2100" b="1">
                <a:latin typeface="Verdana" pitchFamily="34" charset="0"/>
              </a:rPr>
              <a:t>= </a:t>
            </a:r>
            <a:r>
              <a:rPr lang="en-US" sz="2100" b="1">
                <a:solidFill>
                  <a:srgbClr val="C00000"/>
                </a:solidFill>
                <a:latin typeface="Verdana" pitchFamily="34" charset="0"/>
              </a:rPr>
              <a:t>3</a:t>
            </a:r>
            <a:r>
              <a:rPr lang="en-US" sz="2100" b="1">
                <a:latin typeface="Verdana" pitchFamily="34" charset="0"/>
              </a:rPr>
              <a:t> </a:t>
            </a:r>
            <a:r>
              <a:rPr lang="ru-RU" sz="2100" b="1">
                <a:latin typeface="Verdana" pitchFamily="34" charset="0"/>
              </a:rPr>
              <a:t>дня</a:t>
            </a:r>
            <a:r>
              <a:rPr lang="en-US" sz="2100" b="1">
                <a:latin typeface="Verdana" pitchFamily="34" charset="0"/>
              </a:rPr>
              <a:t>; </a:t>
            </a:r>
            <a:r>
              <a:rPr lang="en-US" sz="2100" b="1" i="1">
                <a:solidFill>
                  <a:srgbClr val="C00000"/>
                </a:solidFill>
                <a:latin typeface="Verdana" pitchFamily="34" charset="0"/>
              </a:rPr>
              <a:t>t</a:t>
            </a:r>
            <a:r>
              <a:rPr lang="en-US" sz="2100" b="1" baseline="-25000">
                <a:solidFill>
                  <a:srgbClr val="C00000"/>
                </a:solidFill>
                <a:latin typeface="Verdana" pitchFamily="34" charset="0"/>
              </a:rPr>
              <a:t>2 </a:t>
            </a:r>
            <a:r>
              <a:rPr lang="en-US" sz="2100" b="1">
                <a:latin typeface="Verdana" pitchFamily="34" charset="0"/>
              </a:rPr>
              <a:t>= </a:t>
            </a:r>
            <a:r>
              <a:rPr lang="en-US" sz="2100" b="1">
                <a:solidFill>
                  <a:srgbClr val="C00000"/>
                </a:solidFill>
                <a:latin typeface="Verdana" pitchFamily="34" charset="0"/>
              </a:rPr>
              <a:t>6</a:t>
            </a:r>
            <a:r>
              <a:rPr lang="en-US" sz="2100" b="1">
                <a:latin typeface="Verdana" pitchFamily="34" charset="0"/>
              </a:rPr>
              <a:t> </a:t>
            </a:r>
            <a:r>
              <a:rPr lang="ru-RU" sz="2100" b="1">
                <a:latin typeface="Verdana" pitchFamily="34" charset="0"/>
              </a:rPr>
              <a:t>дней</a:t>
            </a:r>
            <a:r>
              <a:rPr lang="en-US" sz="2100" b="1">
                <a:latin typeface="Verdana" pitchFamily="34" charset="0"/>
              </a:rPr>
              <a:t> </a:t>
            </a:r>
            <a:endParaRPr lang="ru-RU" sz="2100">
              <a:latin typeface="Verdana" pitchFamily="34" charset="0"/>
            </a:endParaRPr>
          </a:p>
        </p:txBody>
      </p:sp>
      <p:sp>
        <p:nvSpPr>
          <p:cNvPr id="37894" name="TextBox 10"/>
          <p:cNvSpPr txBox="1">
            <a:spLocks noChangeArrowheads="1"/>
          </p:cNvSpPr>
          <p:nvPr/>
        </p:nvSpPr>
        <p:spPr bwMode="auto">
          <a:xfrm>
            <a:off x="3527425" y="3284538"/>
            <a:ext cx="3762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1</a:t>
            </a:r>
            <a:endParaRPr lang="en-US" sz="2200">
              <a:latin typeface="Verdana" pitchFamily="34" charset="0"/>
            </a:endParaRPr>
          </a:p>
        </p:txBody>
      </p:sp>
      <p:sp>
        <p:nvSpPr>
          <p:cNvPr id="37895" name="TextBox 11"/>
          <p:cNvSpPr txBox="1">
            <a:spLocks noChangeArrowheads="1"/>
          </p:cNvSpPr>
          <p:nvPr/>
        </p:nvSpPr>
        <p:spPr bwMode="auto">
          <a:xfrm>
            <a:off x="3529013" y="3608388"/>
            <a:ext cx="3746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3</a:t>
            </a:r>
            <a:endParaRPr lang="en-US" sz="2200">
              <a:latin typeface="Verdana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3602038" y="3644900"/>
            <a:ext cx="21431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97" name="TextBox 17"/>
          <p:cNvSpPr txBox="1">
            <a:spLocks noChangeArrowheads="1"/>
          </p:cNvSpPr>
          <p:nvPr/>
        </p:nvSpPr>
        <p:spPr bwMode="auto">
          <a:xfrm>
            <a:off x="250825" y="4545013"/>
            <a:ext cx="8642350" cy="13239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000" b="1">
              <a:latin typeface="Verdana" pitchFamily="34" charset="0"/>
            </a:endParaRPr>
          </a:p>
          <a:p>
            <a:r>
              <a:rPr lang="ru-RU" sz="2000" b="1">
                <a:latin typeface="Verdana" pitchFamily="34" charset="0"/>
              </a:rPr>
              <a:t>2</a:t>
            </a:r>
            <a:r>
              <a:rPr lang="en-US" sz="2000" b="1">
                <a:latin typeface="Verdana" pitchFamily="34" charset="0"/>
              </a:rPr>
              <a:t>) </a:t>
            </a:r>
            <a:r>
              <a:rPr lang="en-US" sz="2000" b="1" i="1">
                <a:solidFill>
                  <a:srgbClr val="C00000"/>
                </a:solidFill>
                <a:latin typeface="Verdana" pitchFamily="34" charset="0"/>
              </a:rPr>
              <a:t>v</a:t>
            </a:r>
            <a:r>
              <a:rPr lang="ru-RU" sz="2000" b="1" baseline="-25000">
                <a:solidFill>
                  <a:srgbClr val="C00000"/>
                </a:solidFill>
                <a:latin typeface="Verdana" pitchFamily="34" charset="0"/>
              </a:rPr>
              <a:t>2</a:t>
            </a:r>
            <a:r>
              <a:rPr lang="ru-RU" sz="2000">
                <a:latin typeface="Verdana" pitchFamily="34" charset="0"/>
              </a:rPr>
              <a:t> </a:t>
            </a:r>
            <a:r>
              <a:rPr lang="en-US" sz="2000" b="1">
                <a:latin typeface="Verdana" pitchFamily="34" charset="0"/>
              </a:rPr>
              <a:t>= </a:t>
            </a:r>
            <a:r>
              <a:rPr lang="ru-RU" sz="2000" b="1" i="1">
                <a:solidFill>
                  <a:srgbClr val="C00000"/>
                </a:solidFill>
                <a:latin typeface="Verdana" pitchFamily="34" charset="0"/>
              </a:rPr>
              <a:t>А </a:t>
            </a:r>
            <a:r>
              <a:rPr lang="ru-RU" sz="2000">
                <a:latin typeface="Verdana" pitchFamily="34" charset="0"/>
              </a:rPr>
              <a:t>: </a:t>
            </a:r>
            <a:r>
              <a:rPr lang="en-US" sz="2000" b="1" i="1">
                <a:solidFill>
                  <a:srgbClr val="C00000"/>
                </a:solidFill>
                <a:latin typeface="Verdana" pitchFamily="34" charset="0"/>
              </a:rPr>
              <a:t>t</a:t>
            </a:r>
            <a:r>
              <a:rPr lang="ru-RU" sz="2000" b="1" baseline="-25000">
                <a:solidFill>
                  <a:srgbClr val="C00000"/>
                </a:solidFill>
                <a:latin typeface="Verdana" pitchFamily="34" charset="0"/>
              </a:rPr>
              <a:t>2</a:t>
            </a:r>
            <a:r>
              <a:rPr lang="ru-RU" sz="2000">
                <a:latin typeface="Verdana" pitchFamily="34" charset="0"/>
              </a:rPr>
              <a:t> = 1</a:t>
            </a:r>
            <a:r>
              <a:rPr lang="en-US" sz="2000">
                <a:latin typeface="Verdana" pitchFamily="34" charset="0"/>
              </a:rPr>
              <a:t> : </a:t>
            </a:r>
            <a:r>
              <a:rPr lang="ru-RU" sz="2000">
                <a:latin typeface="Verdana" pitchFamily="34" charset="0"/>
              </a:rPr>
              <a:t>6</a:t>
            </a:r>
            <a:r>
              <a:rPr lang="en-US" sz="2000">
                <a:latin typeface="Verdana" pitchFamily="34" charset="0"/>
              </a:rPr>
              <a:t> = </a:t>
            </a:r>
            <a:r>
              <a:rPr lang="ru-RU" sz="2000">
                <a:latin typeface="Verdana" pitchFamily="34" charset="0"/>
              </a:rPr>
              <a:t>     всех страниц в день</a:t>
            </a:r>
            <a:endParaRPr lang="en-US" sz="2000">
              <a:latin typeface="Verdana" pitchFamily="34" charset="0"/>
            </a:endParaRPr>
          </a:p>
          <a:p>
            <a:endParaRPr lang="ru-RU" sz="2000">
              <a:latin typeface="Verdana" pitchFamily="34" charset="0"/>
            </a:endParaRPr>
          </a:p>
          <a:p>
            <a:r>
              <a:rPr lang="ru-RU" sz="2000">
                <a:latin typeface="Verdana" pitchFamily="34" charset="0"/>
              </a:rPr>
              <a:t>производительность второй машинистки</a:t>
            </a:r>
          </a:p>
        </p:txBody>
      </p:sp>
      <p:sp>
        <p:nvSpPr>
          <p:cNvPr id="37898" name="TextBox 18"/>
          <p:cNvSpPr txBox="1">
            <a:spLocks noChangeArrowheads="1"/>
          </p:cNvSpPr>
          <p:nvPr/>
        </p:nvSpPr>
        <p:spPr bwMode="auto">
          <a:xfrm>
            <a:off x="3527425" y="4676775"/>
            <a:ext cx="3762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1</a:t>
            </a:r>
            <a:endParaRPr lang="en-US" sz="2200">
              <a:latin typeface="Verdana" pitchFamily="34" charset="0"/>
            </a:endParaRPr>
          </a:p>
        </p:txBody>
      </p:sp>
      <p:sp>
        <p:nvSpPr>
          <p:cNvPr id="37899" name="TextBox 19"/>
          <p:cNvSpPr txBox="1">
            <a:spLocks noChangeArrowheads="1"/>
          </p:cNvSpPr>
          <p:nvPr/>
        </p:nvSpPr>
        <p:spPr bwMode="auto">
          <a:xfrm>
            <a:off x="3529013" y="5000625"/>
            <a:ext cx="3746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6</a:t>
            </a:r>
            <a:endParaRPr lang="en-US" sz="2200">
              <a:latin typeface="Verdana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3602038" y="5037138"/>
            <a:ext cx="21431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901" name="TextBox 14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151515"/>
                </a:solidFill>
                <a:latin typeface="Verdana" pitchFamily="34" charset="0"/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4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Задача 2</a:t>
            </a:r>
          </a:p>
        </p:txBody>
      </p:sp>
      <p:sp>
        <p:nvSpPr>
          <p:cNvPr id="38915" name="TextBox 14"/>
          <p:cNvSpPr txBox="1">
            <a:spLocks noChangeArrowheads="1"/>
          </p:cNvSpPr>
          <p:nvPr/>
        </p:nvSpPr>
        <p:spPr bwMode="auto">
          <a:xfrm>
            <a:off x="250825" y="1268413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000" b="1">
              <a:latin typeface="Verdana" pitchFamily="34" charset="0"/>
            </a:endParaRPr>
          </a:p>
          <a:p>
            <a:r>
              <a:rPr lang="ru-RU" sz="2000" b="1">
                <a:latin typeface="Verdana" pitchFamily="34" charset="0"/>
              </a:rPr>
              <a:t>3) </a:t>
            </a:r>
            <a:r>
              <a:rPr lang="en-US" sz="2000" b="1" i="1">
                <a:solidFill>
                  <a:srgbClr val="C00000"/>
                </a:solidFill>
                <a:latin typeface="Verdana" pitchFamily="34" charset="0"/>
              </a:rPr>
              <a:t>v</a:t>
            </a:r>
            <a:r>
              <a:rPr lang="ru-RU" sz="2000">
                <a:latin typeface="Verdana" pitchFamily="34" charset="0"/>
              </a:rPr>
              <a:t> </a:t>
            </a:r>
            <a:r>
              <a:rPr lang="en-US" sz="2000" b="1">
                <a:latin typeface="Verdana" pitchFamily="34" charset="0"/>
              </a:rPr>
              <a:t>= </a:t>
            </a:r>
            <a:r>
              <a:rPr lang="en-US" sz="2000" b="1" i="1">
                <a:solidFill>
                  <a:srgbClr val="C00000"/>
                </a:solidFill>
                <a:latin typeface="Verdana" pitchFamily="34" charset="0"/>
              </a:rPr>
              <a:t>v</a:t>
            </a:r>
            <a:r>
              <a:rPr lang="en-US" sz="2000" b="1" baseline="-25000">
                <a:solidFill>
                  <a:srgbClr val="C00000"/>
                </a:solidFill>
                <a:latin typeface="Verdana" pitchFamily="34" charset="0"/>
              </a:rPr>
              <a:t>1</a:t>
            </a:r>
            <a:r>
              <a:rPr lang="ru-RU" sz="2000" b="1" i="1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ru-RU" sz="2000">
                <a:latin typeface="Verdana" pitchFamily="34" charset="0"/>
              </a:rPr>
              <a:t>+ </a:t>
            </a:r>
            <a:r>
              <a:rPr lang="en-US" sz="2000" b="1" i="1">
                <a:solidFill>
                  <a:srgbClr val="C00000"/>
                </a:solidFill>
                <a:latin typeface="Verdana" pitchFamily="34" charset="0"/>
              </a:rPr>
              <a:t>v</a:t>
            </a:r>
            <a:r>
              <a:rPr lang="en-US" sz="2000" b="1" baseline="-25000">
                <a:solidFill>
                  <a:srgbClr val="C00000"/>
                </a:solidFill>
                <a:latin typeface="Verdana" pitchFamily="34" charset="0"/>
              </a:rPr>
              <a:t>2</a:t>
            </a:r>
            <a:r>
              <a:rPr lang="ru-RU" sz="2000">
                <a:latin typeface="Verdana" pitchFamily="34" charset="0"/>
              </a:rPr>
              <a:t> =     +     =     =      всех страниц в день</a:t>
            </a:r>
            <a:endParaRPr lang="en-US" sz="2000">
              <a:latin typeface="Verdana" pitchFamily="34" charset="0"/>
            </a:endParaRPr>
          </a:p>
          <a:p>
            <a:endParaRPr lang="ru-RU" sz="2000">
              <a:latin typeface="Verdana" pitchFamily="34" charset="0"/>
            </a:endParaRPr>
          </a:p>
          <a:p>
            <a:r>
              <a:rPr lang="ru-RU" sz="2000">
                <a:latin typeface="Verdana" pitchFamily="34" charset="0"/>
              </a:rPr>
              <a:t>производительность обеих машинисток</a:t>
            </a:r>
          </a:p>
          <a:p>
            <a:r>
              <a:rPr lang="ru-RU" sz="2000">
                <a:latin typeface="Verdana" pitchFamily="34" charset="0"/>
              </a:rPr>
              <a:t>при совместной работе</a:t>
            </a:r>
          </a:p>
        </p:txBody>
      </p:sp>
      <p:sp>
        <p:nvSpPr>
          <p:cNvPr id="38916" name="TextBox 21"/>
          <p:cNvSpPr txBox="1">
            <a:spLocks noChangeArrowheads="1"/>
          </p:cNvSpPr>
          <p:nvPr/>
        </p:nvSpPr>
        <p:spPr bwMode="auto">
          <a:xfrm>
            <a:off x="250825" y="3057525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000" b="1">
              <a:latin typeface="Verdana" pitchFamily="34" charset="0"/>
            </a:endParaRPr>
          </a:p>
          <a:p>
            <a:r>
              <a:rPr lang="ru-RU" sz="2000" b="1">
                <a:latin typeface="Verdana" pitchFamily="34" charset="0"/>
              </a:rPr>
              <a:t>4)</a:t>
            </a:r>
            <a:r>
              <a:rPr lang="ru-RU" sz="2000">
                <a:latin typeface="Verdana" pitchFamily="34" charset="0"/>
              </a:rPr>
              <a:t> </a:t>
            </a:r>
            <a:r>
              <a:rPr lang="en-US" sz="2000" b="1" i="1">
                <a:solidFill>
                  <a:srgbClr val="C00000"/>
                </a:solidFill>
                <a:latin typeface="Verdana" pitchFamily="34" charset="0"/>
              </a:rPr>
              <a:t>t</a:t>
            </a:r>
            <a:r>
              <a:rPr lang="ru-RU" sz="2000">
                <a:latin typeface="Verdana" pitchFamily="34" charset="0"/>
              </a:rPr>
              <a:t> </a:t>
            </a:r>
            <a:r>
              <a:rPr lang="en-US" sz="2000" b="1">
                <a:latin typeface="Verdana" pitchFamily="34" charset="0"/>
              </a:rPr>
              <a:t>= </a:t>
            </a:r>
            <a:r>
              <a:rPr lang="en-US" sz="2000" b="1" i="1">
                <a:solidFill>
                  <a:srgbClr val="C00000"/>
                </a:solidFill>
                <a:latin typeface="Verdana" pitchFamily="34" charset="0"/>
              </a:rPr>
              <a:t>A </a:t>
            </a:r>
            <a:r>
              <a:rPr lang="en-US" sz="2000">
                <a:latin typeface="Verdana" pitchFamily="34" charset="0"/>
              </a:rPr>
              <a:t>:</a:t>
            </a:r>
            <a:r>
              <a:rPr lang="en-US" sz="2000" b="1" i="1">
                <a:solidFill>
                  <a:srgbClr val="C00000"/>
                </a:solidFill>
                <a:latin typeface="Verdana" pitchFamily="34" charset="0"/>
              </a:rPr>
              <a:t> v</a:t>
            </a:r>
            <a:r>
              <a:rPr lang="ru-RU" sz="2000">
                <a:latin typeface="Verdana" pitchFamily="34" charset="0"/>
              </a:rPr>
              <a:t> = 1 :     = 2 дня</a:t>
            </a:r>
          </a:p>
          <a:p>
            <a:endParaRPr lang="ru-RU" sz="2000">
              <a:latin typeface="Verdana" pitchFamily="34" charset="0"/>
            </a:endParaRPr>
          </a:p>
          <a:p>
            <a:r>
              <a:rPr lang="ru-RU" sz="2000">
                <a:latin typeface="Verdana" pitchFamily="34" charset="0"/>
              </a:rPr>
              <a:t>за это время машинистки напечатают 30 страниц,</a:t>
            </a:r>
          </a:p>
          <a:p>
            <a:r>
              <a:rPr lang="ru-RU" sz="2000">
                <a:latin typeface="Verdana" pitchFamily="34" charset="0"/>
              </a:rPr>
              <a:t>если будут работать вместе.</a:t>
            </a:r>
          </a:p>
        </p:txBody>
      </p:sp>
      <p:sp>
        <p:nvSpPr>
          <p:cNvPr id="38917" name="TextBox 22"/>
          <p:cNvSpPr txBox="1">
            <a:spLocks noChangeArrowheads="1"/>
          </p:cNvSpPr>
          <p:nvPr/>
        </p:nvSpPr>
        <p:spPr bwMode="auto">
          <a:xfrm>
            <a:off x="2592388" y="1412875"/>
            <a:ext cx="37623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1</a:t>
            </a:r>
            <a:endParaRPr lang="en-US" sz="2200">
              <a:latin typeface="Verdana" pitchFamily="34" charset="0"/>
            </a:endParaRPr>
          </a:p>
        </p:txBody>
      </p:sp>
      <p:sp>
        <p:nvSpPr>
          <p:cNvPr id="38918" name="TextBox 23"/>
          <p:cNvSpPr txBox="1">
            <a:spLocks noChangeArrowheads="1"/>
          </p:cNvSpPr>
          <p:nvPr/>
        </p:nvSpPr>
        <p:spPr bwMode="auto">
          <a:xfrm>
            <a:off x="2592388" y="1736725"/>
            <a:ext cx="37623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3</a:t>
            </a:r>
            <a:endParaRPr lang="en-US" sz="2200">
              <a:latin typeface="Verdana" pitchFamily="34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2665413" y="1773238"/>
            <a:ext cx="2159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20" name="TextBox 25"/>
          <p:cNvSpPr txBox="1">
            <a:spLocks noChangeArrowheads="1"/>
          </p:cNvSpPr>
          <p:nvPr/>
        </p:nvSpPr>
        <p:spPr bwMode="auto">
          <a:xfrm>
            <a:off x="3292475" y="1412875"/>
            <a:ext cx="376238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1</a:t>
            </a:r>
            <a:endParaRPr lang="en-US" sz="2200">
              <a:latin typeface="Verdana" pitchFamily="34" charset="0"/>
            </a:endParaRPr>
          </a:p>
        </p:txBody>
      </p:sp>
      <p:sp>
        <p:nvSpPr>
          <p:cNvPr id="38921" name="TextBox 26"/>
          <p:cNvSpPr txBox="1">
            <a:spLocks noChangeArrowheads="1"/>
          </p:cNvSpPr>
          <p:nvPr/>
        </p:nvSpPr>
        <p:spPr bwMode="auto">
          <a:xfrm>
            <a:off x="3294063" y="1736725"/>
            <a:ext cx="3746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6</a:t>
            </a:r>
            <a:endParaRPr lang="en-US" sz="2200">
              <a:latin typeface="Verdana" pitchFamily="34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3365500" y="1773238"/>
            <a:ext cx="2159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23" name="TextBox 28"/>
          <p:cNvSpPr txBox="1">
            <a:spLocks noChangeArrowheads="1"/>
          </p:cNvSpPr>
          <p:nvPr/>
        </p:nvSpPr>
        <p:spPr bwMode="auto">
          <a:xfrm>
            <a:off x="3887788" y="1412875"/>
            <a:ext cx="37623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3</a:t>
            </a:r>
            <a:endParaRPr lang="en-US" sz="2200">
              <a:latin typeface="Verdana" pitchFamily="34" charset="0"/>
            </a:endParaRPr>
          </a:p>
        </p:txBody>
      </p:sp>
      <p:sp>
        <p:nvSpPr>
          <p:cNvPr id="38924" name="TextBox 29"/>
          <p:cNvSpPr txBox="1">
            <a:spLocks noChangeArrowheads="1"/>
          </p:cNvSpPr>
          <p:nvPr/>
        </p:nvSpPr>
        <p:spPr bwMode="auto">
          <a:xfrm>
            <a:off x="3889375" y="1736725"/>
            <a:ext cx="3746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6</a:t>
            </a:r>
            <a:endParaRPr lang="en-US" sz="2200">
              <a:latin typeface="Verdana" pitchFamily="34" charset="0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3960813" y="1773238"/>
            <a:ext cx="2159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26" name="TextBox 31"/>
          <p:cNvSpPr txBox="1">
            <a:spLocks noChangeArrowheads="1"/>
          </p:cNvSpPr>
          <p:nvPr/>
        </p:nvSpPr>
        <p:spPr bwMode="auto">
          <a:xfrm>
            <a:off x="4572000" y="1412875"/>
            <a:ext cx="376238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1</a:t>
            </a:r>
            <a:endParaRPr lang="en-US" sz="2200">
              <a:latin typeface="Verdana" pitchFamily="34" charset="0"/>
            </a:endParaRPr>
          </a:p>
        </p:txBody>
      </p:sp>
      <p:sp>
        <p:nvSpPr>
          <p:cNvPr id="38927" name="TextBox 32"/>
          <p:cNvSpPr txBox="1">
            <a:spLocks noChangeArrowheads="1"/>
          </p:cNvSpPr>
          <p:nvPr/>
        </p:nvSpPr>
        <p:spPr bwMode="auto">
          <a:xfrm>
            <a:off x="4573588" y="1736725"/>
            <a:ext cx="3746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2</a:t>
            </a:r>
            <a:endParaRPr lang="en-US" sz="2200">
              <a:latin typeface="Verdana" pitchFamily="34" charset="0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4645025" y="1773238"/>
            <a:ext cx="2159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29" name="TextBox 34"/>
          <p:cNvSpPr txBox="1">
            <a:spLocks noChangeArrowheads="1"/>
          </p:cNvSpPr>
          <p:nvPr/>
        </p:nvSpPr>
        <p:spPr bwMode="auto">
          <a:xfrm>
            <a:off x="2700338" y="3238500"/>
            <a:ext cx="3762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1</a:t>
            </a:r>
            <a:endParaRPr lang="en-US" sz="2200">
              <a:latin typeface="Verdana" pitchFamily="34" charset="0"/>
            </a:endParaRPr>
          </a:p>
        </p:txBody>
      </p:sp>
      <p:sp>
        <p:nvSpPr>
          <p:cNvPr id="38930" name="TextBox 35"/>
          <p:cNvSpPr txBox="1">
            <a:spLocks noChangeArrowheads="1"/>
          </p:cNvSpPr>
          <p:nvPr/>
        </p:nvSpPr>
        <p:spPr bwMode="auto">
          <a:xfrm>
            <a:off x="2700338" y="3562350"/>
            <a:ext cx="3762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2</a:t>
            </a:r>
            <a:endParaRPr lang="en-US" sz="2200">
              <a:latin typeface="Verdana" pitchFamily="34" charset="0"/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2773363" y="3598863"/>
            <a:ext cx="2159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32" name="TextBox 37"/>
          <p:cNvSpPr txBox="1">
            <a:spLocks noChangeArrowheads="1"/>
          </p:cNvSpPr>
          <p:nvPr/>
        </p:nvSpPr>
        <p:spPr bwMode="auto">
          <a:xfrm>
            <a:off x="250825" y="4857750"/>
            <a:ext cx="8642350" cy="14636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Как видите, даже в случае, когда мы </a:t>
            </a:r>
            <a:r>
              <a:rPr lang="ru-RU" sz="3000" b="1">
                <a:latin typeface="Verdana" pitchFamily="34" charset="0"/>
              </a:rPr>
              <a:t>не знаем </a:t>
            </a:r>
            <a:r>
              <a:rPr lang="ru-RU" sz="3000">
                <a:latin typeface="Verdana" pitchFamily="34" charset="0"/>
              </a:rPr>
              <a:t>конкретного </a:t>
            </a:r>
            <a:r>
              <a:rPr lang="ru-RU" sz="3000" b="1">
                <a:latin typeface="Verdana" pitchFamily="34" charset="0"/>
              </a:rPr>
              <a:t>объема</a:t>
            </a:r>
            <a:r>
              <a:rPr lang="ru-RU" sz="3000">
                <a:latin typeface="Verdana" pitchFamily="34" charset="0"/>
              </a:rPr>
              <a:t> </a:t>
            </a:r>
            <a:r>
              <a:rPr lang="ru-RU" sz="3000" b="1">
                <a:latin typeface="Verdana" pitchFamily="34" charset="0"/>
              </a:rPr>
              <a:t>работы</a:t>
            </a:r>
            <a:r>
              <a:rPr lang="ru-RU" sz="3000">
                <a:latin typeface="Verdana" pitchFamily="34" charset="0"/>
              </a:rPr>
              <a:t>,</a:t>
            </a:r>
          </a:p>
          <a:p>
            <a:pPr algn="ctr"/>
            <a:r>
              <a:rPr lang="ru-RU" sz="3000" b="1">
                <a:latin typeface="Verdana" pitchFamily="34" charset="0"/>
              </a:rPr>
              <a:t>задача может быть решена</a:t>
            </a:r>
            <a:r>
              <a:rPr lang="ru-RU" sz="3000">
                <a:latin typeface="Verdana" pitchFamily="34" charset="0"/>
              </a:rPr>
              <a:t>.</a:t>
            </a:r>
          </a:p>
        </p:txBody>
      </p:sp>
      <p:sp>
        <p:nvSpPr>
          <p:cNvPr id="38933" name="TextBox 38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151515"/>
                </a:solidFill>
                <a:latin typeface="Verdana" pitchFamily="34" charset="0"/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39938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делимости</a:t>
            </a:r>
          </a:p>
        </p:txBody>
      </p:sp>
      <p:pic>
        <p:nvPicPr>
          <p:cNvPr id="39940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1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39942" name="TextBox 50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</a:p>
        </p:txBody>
      </p:sp>
      <p:sp>
        <p:nvSpPr>
          <p:cNvPr id="39943" name="TextBox 51"/>
          <p:cNvSpPr txBox="1">
            <a:spLocks noChangeArrowheads="1"/>
          </p:cNvSpPr>
          <p:nvPr/>
        </p:nvSpPr>
        <p:spPr bwMode="auto">
          <a:xfrm>
            <a:off x="250825" y="1773238"/>
            <a:ext cx="8640763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Петя, Даша и Максим собирали яблоки. Петя собрал 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части яблок, Даша 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части, а Максим 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части. Сколько собрал каждый, если всего было собрано 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180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яблок?</a:t>
            </a:r>
            <a:endParaRPr lang="ru-RU" sz="3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9944" name="TextBox 52"/>
          <p:cNvSpPr txBox="1">
            <a:spLocks noChangeArrowheads="1"/>
          </p:cNvSpPr>
          <p:nvPr/>
        </p:nvSpPr>
        <p:spPr bwMode="auto">
          <a:xfrm>
            <a:off x="250825" y="2968625"/>
            <a:ext cx="8640763" cy="1785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Шесть частей огорода засажены картофелем, пять частей — свеклой, одна часть — морковью и еще 3 части огурцами. Площадь земли отведенной под свеклу равна 15 кв. м.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Сколько отведено под другие овощи? Какова площадь всего огорода?</a:t>
            </a:r>
            <a:endParaRPr lang="ru-RU" sz="3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9945" name="TextBox 53"/>
          <p:cNvSpPr txBox="1">
            <a:spLocks noChangeArrowheads="1"/>
          </p:cNvSpPr>
          <p:nvPr/>
        </p:nvSpPr>
        <p:spPr bwMode="auto">
          <a:xfrm>
            <a:off x="250825" y="4811713"/>
            <a:ext cx="8640763" cy="1785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 забеге на 10 километров была награждена памятными грамотами 1 часть участников, не дошли до финиша 8 частей участников. Всего дошло до финиша 40 частей участников. Сколько человек участвовало в забеге, если награждены были 5 человек?</a:t>
            </a:r>
            <a:endParaRPr lang="ru-RU" sz="3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40962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27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</a:rPr>
              <a:t>Решите следующие задачи:</a:t>
            </a:r>
            <a:endParaRPr lang="en-US" sz="2200" b="1">
              <a:latin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Делимость.</a:t>
            </a:r>
          </a:p>
          <a:p>
            <a:pPr algn="ctr">
              <a:defRPr/>
            </a:pP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Свойства делимости</a:t>
            </a:r>
          </a:p>
        </p:txBody>
      </p:sp>
      <p:pic>
        <p:nvPicPr>
          <p:cNvPr id="40964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5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40966" name="TextBox 50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151515"/>
                </a:solidFill>
                <a:latin typeface="Verdana" pitchFamily="34" charset="0"/>
              </a:rPr>
              <a:t>Решение задач</a:t>
            </a:r>
          </a:p>
        </p:txBody>
      </p:sp>
      <p:sp>
        <p:nvSpPr>
          <p:cNvPr id="40967" name="TextBox 17"/>
          <p:cNvSpPr txBox="1">
            <a:spLocks noChangeArrowheads="1"/>
          </p:cNvSpPr>
          <p:nvPr/>
        </p:nvSpPr>
        <p:spPr bwMode="auto">
          <a:xfrm>
            <a:off x="250825" y="1773238"/>
            <a:ext cx="8640763" cy="26765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100">
                <a:latin typeface="Verdana" pitchFamily="34" charset="0"/>
              </a:rPr>
              <a:t>На реке находятся города А и Б</a:t>
            </a:r>
            <a:r>
              <a:rPr lang="en-US" sz="2100">
                <a:latin typeface="Verdana" pitchFamily="34" charset="0"/>
              </a:rPr>
              <a:t>, </a:t>
            </a:r>
            <a:r>
              <a:rPr lang="ru-RU" sz="2100">
                <a:latin typeface="Verdana" pitchFamily="34" charset="0"/>
              </a:rPr>
              <a:t>причем река течет по направлению из города Б</a:t>
            </a:r>
            <a:r>
              <a:rPr lang="en-US" sz="2100">
                <a:latin typeface="Verdana" pitchFamily="34" charset="0"/>
              </a:rPr>
              <a:t> </a:t>
            </a:r>
            <a:r>
              <a:rPr lang="ru-RU" sz="2100">
                <a:latin typeface="Verdana" pitchFamily="34" charset="0"/>
              </a:rPr>
              <a:t>в</a:t>
            </a:r>
            <a:r>
              <a:rPr lang="en-US" sz="2100">
                <a:latin typeface="Verdana" pitchFamily="34" charset="0"/>
              </a:rPr>
              <a:t> </a:t>
            </a:r>
            <a:r>
              <a:rPr lang="ru-RU" sz="2100">
                <a:latin typeface="Verdana" pitchFamily="34" charset="0"/>
              </a:rPr>
              <a:t>город А</a:t>
            </a:r>
            <a:r>
              <a:rPr lang="en-US" sz="2100">
                <a:latin typeface="Verdana" pitchFamily="34" charset="0"/>
              </a:rPr>
              <a:t> </a:t>
            </a:r>
            <a:r>
              <a:rPr lang="ru-RU" sz="2100">
                <a:latin typeface="Verdana" pitchFamily="34" charset="0"/>
              </a:rPr>
              <a:t>со скоростью 5 км</a:t>
            </a:r>
            <a:r>
              <a:rPr lang="en-US" sz="2100">
                <a:latin typeface="Verdana" pitchFamily="34" charset="0"/>
              </a:rPr>
              <a:t>/</a:t>
            </a:r>
            <a:r>
              <a:rPr lang="ru-RU" sz="2100">
                <a:latin typeface="Verdana" pitchFamily="34" charset="0"/>
              </a:rPr>
              <a:t>ч, а расстояние между городами, если плыть по реке, равно 190 км</a:t>
            </a:r>
            <a:r>
              <a:rPr lang="en-US" sz="2100">
                <a:latin typeface="Verdana" pitchFamily="34" charset="0"/>
              </a:rPr>
              <a:t>. </a:t>
            </a:r>
            <a:r>
              <a:rPr lang="ru-RU" sz="2100">
                <a:latin typeface="Verdana" pitchFamily="34" charset="0"/>
              </a:rPr>
              <a:t>Из городов</a:t>
            </a:r>
            <a:r>
              <a:rPr lang="en-US" sz="2100">
                <a:latin typeface="Verdana" pitchFamily="34" charset="0"/>
              </a:rPr>
              <a:t>,</a:t>
            </a:r>
            <a:r>
              <a:rPr lang="ru-RU" sz="2100">
                <a:latin typeface="Verdana" pitchFamily="34" charset="0"/>
              </a:rPr>
              <a:t> по направлению друг к другу</a:t>
            </a:r>
            <a:r>
              <a:rPr lang="en-US" sz="2100">
                <a:latin typeface="Verdana" pitchFamily="34" charset="0"/>
              </a:rPr>
              <a:t>,</a:t>
            </a:r>
            <a:r>
              <a:rPr lang="ru-RU" sz="2100">
                <a:latin typeface="Verdana" pitchFamily="34" charset="0"/>
              </a:rPr>
              <a:t> стартовали катер и теплоход.</a:t>
            </a:r>
            <a:endParaRPr lang="en-US" sz="2100">
              <a:latin typeface="Verdana" pitchFamily="34" charset="0"/>
            </a:endParaRPr>
          </a:p>
          <a:p>
            <a:r>
              <a:rPr lang="ru-RU" sz="2100">
                <a:latin typeface="Verdana" pitchFamily="34" charset="0"/>
              </a:rPr>
              <a:t>Катер плывет из города </a:t>
            </a:r>
            <a:r>
              <a:rPr lang="en-US" sz="2100">
                <a:latin typeface="Verdana" pitchFamily="34" charset="0"/>
              </a:rPr>
              <a:t>A</a:t>
            </a:r>
            <a:r>
              <a:rPr lang="ru-RU" sz="2100">
                <a:latin typeface="Verdana" pitchFamily="34" charset="0"/>
              </a:rPr>
              <a:t> в Б</a:t>
            </a:r>
            <a:r>
              <a:rPr lang="en-US" sz="2100">
                <a:latin typeface="Verdana" pitchFamily="34" charset="0"/>
              </a:rPr>
              <a:t> </a:t>
            </a:r>
            <a:r>
              <a:rPr lang="ru-RU" sz="2100">
                <a:latin typeface="Verdana" pitchFamily="34" charset="0"/>
              </a:rPr>
              <a:t>с собственной скоростью 3</a:t>
            </a:r>
            <a:r>
              <a:rPr lang="en-US" sz="2100">
                <a:latin typeface="Verdana" pitchFamily="34" charset="0"/>
              </a:rPr>
              <a:t>0</a:t>
            </a:r>
            <a:r>
              <a:rPr lang="ru-RU" sz="2100">
                <a:latin typeface="Verdana" pitchFamily="34" charset="0"/>
              </a:rPr>
              <a:t> км</a:t>
            </a:r>
            <a:r>
              <a:rPr lang="en-US" sz="2100">
                <a:latin typeface="Verdana" pitchFamily="34" charset="0"/>
              </a:rPr>
              <a:t>/</a:t>
            </a:r>
            <a:r>
              <a:rPr lang="ru-RU" sz="2100">
                <a:latin typeface="Verdana" pitchFamily="34" charset="0"/>
              </a:rPr>
              <a:t>ч, а теплоход из Б</a:t>
            </a:r>
            <a:r>
              <a:rPr lang="en-US" sz="2100">
                <a:latin typeface="Verdana" pitchFamily="34" charset="0"/>
              </a:rPr>
              <a:t> </a:t>
            </a:r>
            <a:r>
              <a:rPr lang="ru-RU" sz="2100">
                <a:latin typeface="Verdana" pitchFamily="34" charset="0"/>
              </a:rPr>
              <a:t>в</a:t>
            </a:r>
            <a:r>
              <a:rPr lang="en-US" sz="2100">
                <a:latin typeface="Verdana" pitchFamily="34" charset="0"/>
              </a:rPr>
              <a:t> </a:t>
            </a:r>
            <a:r>
              <a:rPr lang="ru-RU" sz="2100">
                <a:latin typeface="Verdana" pitchFamily="34" charset="0"/>
              </a:rPr>
              <a:t>А со скоростью 8</a:t>
            </a:r>
            <a:r>
              <a:rPr lang="en-US" sz="2100">
                <a:latin typeface="Verdana" pitchFamily="34" charset="0"/>
              </a:rPr>
              <a:t> </a:t>
            </a:r>
            <a:r>
              <a:rPr lang="ru-RU" sz="2100">
                <a:latin typeface="Verdana" pitchFamily="34" charset="0"/>
              </a:rPr>
              <a:t>км</a:t>
            </a:r>
            <a:r>
              <a:rPr lang="en-US" sz="2100">
                <a:latin typeface="Verdana" pitchFamily="34" charset="0"/>
              </a:rPr>
              <a:t>/</a:t>
            </a:r>
            <a:r>
              <a:rPr lang="ru-RU" sz="2100">
                <a:latin typeface="Verdana" pitchFamily="34" charset="0"/>
              </a:rPr>
              <a:t>ч</a:t>
            </a:r>
            <a:r>
              <a:rPr lang="en-US" sz="2100">
                <a:latin typeface="Verdana" pitchFamily="34" charset="0"/>
              </a:rPr>
              <a:t>.</a:t>
            </a:r>
          </a:p>
          <a:p>
            <a:r>
              <a:rPr lang="ru-RU" sz="2100">
                <a:latin typeface="Verdana" pitchFamily="34" charset="0"/>
              </a:rPr>
              <a:t>Через какое время катер и теплоход встретятся?</a:t>
            </a:r>
            <a:endParaRPr lang="ru-RU" sz="2100" b="1">
              <a:latin typeface="Verdana" pitchFamily="34" charset="0"/>
            </a:endParaRPr>
          </a:p>
        </p:txBody>
      </p:sp>
      <p:sp>
        <p:nvSpPr>
          <p:cNvPr id="40968" name="TextBox 14"/>
          <p:cNvSpPr txBox="1">
            <a:spLocks noChangeArrowheads="1"/>
          </p:cNvSpPr>
          <p:nvPr/>
        </p:nvSpPr>
        <p:spPr bwMode="auto">
          <a:xfrm>
            <a:off x="250825" y="4481513"/>
            <a:ext cx="8640763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Первый рабочий выкапывает траншею длиной 53 метра за 6 дней, второй — за 30 дней. За сколько дней оба рабочих, работая вместе, выкопают траншею?</a:t>
            </a:r>
          </a:p>
        </p:txBody>
      </p:sp>
      <p:sp>
        <p:nvSpPr>
          <p:cNvPr id="40969" name="TextBox 14"/>
          <p:cNvSpPr txBox="1">
            <a:spLocks noChangeArrowheads="1"/>
          </p:cNvSpPr>
          <p:nvPr/>
        </p:nvSpPr>
        <p:spPr bwMode="auto">
          <a:xfrm>
            <a:off x="250825" y="5634038"/>
            <a:ext cx="8640763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Первый рабочий выкапывает траншею за 8 дней, второй — за 4 дня. За сколько часов оба рабочих, работая вместе, выкопают траншею?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задачи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части</a:t>
            </a:r>
          </a:p>
        </p:txBody>
      </p:sp>
      <p:sp>
        <p:nvSpPr>
          <p:cNvPr id="15363" name="TextBox 8"/>
          <p:cNvSpPr txBox="1">
            <a:spLocks noChangeArrowheads="1"/>
          </p:cNvSpPr>
          <p:nvPr/>
        </p:nvSpPr>
        <p:spPr bwMode="auto">
          <a:xfrm>
            <a:off x="250825" y="3573463"/>
            <a:ext cx="8640763" cy="30924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Решение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Первая и вторая полка состоят вместе из трех одинаковых частей, отсюда следует, что в одной такой части находится 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150 : 3 = 50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книг.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Так как первая полка состоит из двух частей,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на ней стоит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50 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· 2 = 100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книг,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 второй полке находится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50 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·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книг.</a:t>
            </a:r>
            <a:endParaRPr lang="ru-RU" sz="3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413" y="1265238"/>
            <a:ext cx="8639175" cy="21685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15365" name="TextBox 10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задачи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части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413" y="1268413"/>
            <a:ext cx="8639175" cy="25082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16388" name="TextBox 10"/>
          <p:cNvSpPr txBox="1">
            <a:spLocks noChangeArrowheads="1"/>
          </p:cNvSpPr>
          <p:nvPr/>
        </p:nvSpPr>
        <p:spPr bwMode="auto">
          <a:xfrm>
            <a:off x="250825" y="3860800"/>
            <a:ext cx="8640763" cy="21701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Задача 2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 кулинарной книге записано,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что для варенья из вишни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 2 части ягод следует взять 3 части сахара. Сколько сахара требуется на 4 кг ягод?</a:t>
            </a:r>
            <a:endParaRPr lang="ru-RU" sz="3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389" name="TextBox 8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задачи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части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413" y="1268413"/>
            <a:ext cx="8639175" cy="25082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17412" name="TextBox 10"/>
          <p:cNvSpPr txBox="1">
            <a:spLocks noChangeArrowheads="1"/>
          </p:cNvSpPr>
          <p:nvPr/>
        </p:nvSpPr>
        <p:spPr bwMode="auto">
          <a:xfrm>
            <a:off x="250825" y="3860800"/>
            <a:ext cx="8640763" cy="27082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Решение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По условию, 2 части ягод весят 4 кг,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это означает, что одна часть весит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: 2 = 2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кг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Для варенья требуется взять 3 части сахара,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 учетом того, что одна часть весит 2 кг, получаем, что 3 части весят 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3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· 2 = 6 кг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7413" name="TextBox 8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35544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В задачах на движение рассматриваются</a:t>
            </a:r>
          </a:p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три взаимосвязанные величины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endParaRPr lang="en-US" sz="3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1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скорость движения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(расстояние, пройденное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за единицу времени)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3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1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время движения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3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1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пройденный путь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843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Движение одного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объекта</a:t>
            </a:r>
          </a:p>
        </p:txBody>
      </p:sp>
      <p:sp>
        <p:nvSpPr>
          <p:cNvPr id="18436" name="TextBox 5"/>
          <p:cNvSpPr txBox="1">
            <a:spLocks noChangeArrowheads="1"/>
          </p:cNvSpPr>
          <p:nvPr/>
        </p:nvSpPr>
        <p:spPr bwMode="auto">
          <a:xfrm>
            <a:off x="250825" y="4941888"/>
            <a:ext cx="8642350" cy="14763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endParaRPr lang="en-US" sz="3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endParaRPr lang="en-US" sz="3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30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437" name="TextBox 8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4779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Задача 1</a:t>
            </a:r>
          </a:p>
          <a:p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Скорость движения пешехода – 6 км/ч. Какое расстояние он пройдёт за 3 часа?</a:t>
            </a:r>
          </a:p>
        </p:txBody>
      </p:sp>
      <p:pic>
        <p:nvPicPr>
          <p:cNvPr id="1945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Движение одного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объекта</a:t>
            </a:r>
          </a:p>
        </p:txBody>
      </p:sp>
      <p:sp>
        <p:nvSpPr>
          <p:cNvPr id="19460" name="TextBox 5"/>
          <p:cNvSpPr txBox="1">
            <a:spLocks noChangeArrowheads="1"/>
          </p:cNvSpPr>
          <p:nvPr/>
        </p:nvSpPr>
        <p:spPr bwMode="auto">
          <a:xfrm>
            <a:off x="250825" y="4114800"/>
            <a:ext cx="8642350" cy="25542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ru-RU" sz="4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4000" b="1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r>
              <a:rPr lang="ru-RU" sz="4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4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ru-RU" sz="4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4000" b="1">
                <a:latin typeface="Verdana" pitchFamily="34" charset="0"/>
                <a:ea typeface="Verdana" pitchFamily="34" charset="0"/>
                <a:cs typeface="Verdana" pitchFamily="34" charset="0"/>
              </a:rPr>
              <a:t>км</a:t>
            </a:r>
            <a:r>
              <a:rPr lang="en-US" sz="4000" b="1"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ru-RU" sz="4000" b="1">
                <a:latin typeface="Verdana" pitchFamily="34" charset="0"/>
                <a:ea typeface="Verdana" pitchFamily="34" charset="0"/>
                <a:cs typeface="Verdana" pitchFamily="34" charset="0"/>
              </a:rPr>
              <a:t>ч</a:t>
            </a:r>
            <a:endParaRPr lang="en-US" sz="4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2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40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en-US" sz="4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4000" b="1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r>
              <a:rPr lang="en-US" sz="4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40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en-US" sz="4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4000" b="1">
                <a:latin typeface="Verdana" pitchFamily="34" charset="0"/>
                <a:ea typeface="Verdana" pitchFamily="34" charset="0"/>
                <a:cs typeface="Verdana" pitchFamily="34" charset="0"/>
              </a:rPr>
              <a:t>ч</a:t>
            </a:r>
            <a:endParaRPr lang="en-US" sz="4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2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4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 </a:t>
            </a:r>
            <a:r>
              <a:rPr lang="en-US" sz="4000" b="1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r>
              <a:rPr lang="en-US" sz="4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4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en-US" sz="40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en-US" sz="40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en-US" sz="4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4000" b="1"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ru-RU" sz="4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en-US" sz="40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en-US" sz="40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en-US" sz="4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4000" b="1"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en-US" sz="4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</a:t>
            </a:r>
            <a:r>
              <a:rPr lang="en-US" sz="40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4000" b="1">
                <a:latin typeface="Verdana" pitchFamily="34" charset="0"/>
                <a:ea typeface="Verdana" pitchFamily="34" charset="0"/>
                <a:cs typeface="Verdana" pitchFamily="34" charset="0"/>
              </a:rPr>
              <a:t>км</a:t>
            </a:r>
            <a:r>
              <a:rPr lang="en-US" sz="4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40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2846388"/>
            <a:ext cx="8640763" cy="11588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19462" name="TextBox 8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616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Задача 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ru-RU" sz="3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sz="2300">
                <a:latin typeface="Verdana" pitchFamily="34" charset="0"/>
                <a:ea typeface="Verdana" pitchFamily="34" charset="0"/>
                <a:cs typeface="Verdana" pitchFamily="34" charset="0"/>
              </a:rPr>
              <a:t>Расстояние между двумя населёнными пунктами равно 18 км.</a:t>
            </a:r>
            <a:r>
              <a:rPr lang="en-US" sz="23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300">
                <a:latin typeface="Verdana" pitchFamily="34" charset="0"/>
                <a:ea typeface="Verdana" pitchFamily="34" charset="0"/>
                <a:cs typeface="Verdana" pitchFamily="34" charset="0"/>
              </a:rPr>
              <a:t>Скорость движения пешехода – 6 км/ч. За какое время он пройдёт это расстояние?</a:t>
            </a:r>
          </a:p>
        </p:txBody>
      </p:sp>
      <p:pic>
        <p:nvPicPr>
          <p:cNvPr id="2048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Движение одного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объекта</a:t>
            </a:r>
          </a:p>
        </p:txBody>
      </p:sp>
      <p:sp>
        <p:nvSpPr>
          <p:cNvPr id="20484" name="TextBox 5"/>
          <p:cNvSpPr txBox="1">
            <a:spLocks noChangeArrowheads="1"/>
          </p:cNvSpPr>
          <p:nvPr/>
        </p:nvSpPr>
        <p:spPr bwMode="auto">
          <a:xfrm>
            <a:off x="250825" y="4370388"/>
            <a:ext cx="8642350" cy="19383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 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18 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км</a:t>
            </a:r>
            <a:endParaRPr lang="en-US" sz="3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км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ч</a:t>
            </a:r>
            <a:endParaRPr lang="en-US" sz="3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1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30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en-US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ru-RU" sz="30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км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30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2978150"/>
            <a:ext cx="8640763" cy="12430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20486" name="TextBox 8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7081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 b="1">
                <a:latin typeface="Verdana" pitchFamily="34" charset="0"/>
              </a:rPr>
              <a:t>Задача 3</a:t>
            </a:r>
          </a:p>
          <a:p>
            <a:r>
              <a:rPr lang="ru-RU" sz="2500">
                <a:latin typeface="Verdana" pitchFamily="34" charset="0"/>
              </a:rPr>
              <a:t>Расстояние между двумя населёнными пунктами – 18 км. Пешеход прошёл это расстояние за 3 ч. Какова была его скорость движения?</a:t>
            </a:r>
          </a:p>
        </p:txBody>
      </p:sp>
      <p:pic>
        <p:nvPicPr>
          <p:cNvPr id="2150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Движение одного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объекта</a:t>
            </a:r>
          </a:p>
        </p:txBody>
      </p:sp>
      <p:sp>
        <p:nvSpPr>
          <p:cNvPr id="21508" name="TextBox 5"/>
          <p:cNvSpPr txBox="1">
            <a:spLocks noChangeArrowheads="1"/>
          </p:cNvSpPr>
          <p:nvPr/>
        </p:nvSpPr>
        <p:spPr bwMode="auto">
          <a:xfrm>
            <a:off x="250825" y="4365625"/>
            <a:ext cx="8642350" cy="19208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C00000"/>
                </a:solidFill>
                <a:latin typeface="Verdana" pitchFamily="34" charset="0"/>
              </a:rPr>
              <a:t>s </a:t>
            </a:r>
            <a:r>
              <a:rPr lang="en-US" sz="3000" b="1">
                <a:latin typeface="Verdana" pitchFamily="34" charset="0"/>
              </a:rPr>
              <a:t>=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</a:rPr>
              <a:t> 18 </a:t>
            </a:r>
            <a:r>
              <a:rPr lang="ru-RU" sz="3000" b="1">
                <a:latin typeface="Verdana" pitchFamily="34" charset="0"/>
              </a:rPr>
              <a:t>км</a:t>
            </a:r>
            <a:endParaRPr lang="en-US" sz="3000" b="1">
              <a:latin typeface="Verdana" pitchFamily="34" charset="0"/>
            </a:endParaRPr>
          </a:p>
          <a:p>
            <a:pPr algn="ctr"/>
            <a:endParaRPr lang="ru-RU" sz="1500" b="1">
              <a:latin typeface="Verdana" pitchFamily="34" charset="0"/>
            </a:endParaRPr>
          </a:p>
          <a:p>
            <a:pPr algn="ctr"/>
            <a:r>
              <a:rPr lang="en-US" sz="3000" b="1">
                <a:solidFill>
                  <a:srgbClr val="E46C0A"/>
                </a:solidFill>
                <a:latin typeface="Verdana" pitchFamily="34" charset="0"/>
              </a:rPr>
              <a:t>t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000" b="1">
                <a:latin typeface="Verdana" pitchFamily="34" charset="0"/>
              </a:rPr>
              <a:t>=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000" b="1">
                <a:solidFill>
                  <a:srgbClr val="E46C0A"/>
                </a:solidFill>
                <a:latin typeface="Verdana" pitchFamily="34" charset="0"/>
              </a:rPr>
              <a:t>3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ru-RU" sz="3000" b="1">
                <a:latin typeface="Verdana" pitchFamily="34" charset="0"/>
              </a:rPr>
              <a:t>ч</a:t>
            </a:r>
            <a:endParaRPr lang="en-US" sz="3000" b="1">
              <a:latin typeface="Verdana" pitchFamily="34" charset="0"/>
            </a:endParaRPr>
          </a:p>
          <a:p>
            <a:pPr algn="ctr"/>
            <a:endParaRPr lang="ru-RU" sz="1500" b="1">
              <a:latin typeface="Verdana" pitchFamily="34" charset="0"/>
            </a:endParaRPr>
          </a:p>
          <a:p>
            <a:pPr algn="ctr"/>
            <a:r>
              <a:rPr lang="en-US" sz="3000" b="1">
                <a:solidFill>
                  <a:srgbClr val="0000FF"/>
                </a:solidFill>
                <a:latin typeface="Verdana" pitchFamily="34" charset="0"/>
              </a:rPr>
              <a:t>v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000" b="1">
                <a:latin typeface="Verdana" pitchFamily="34" charset="0"/>
              </a:rPr>
              <a:t>=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</a:rPr>
              <a:t> s</a:t>
            </a:r>
            <a:r>
              <a:rPr lang="en-US" sz="3000" b="1">
                <a:latin typeface="Verdana" pitchFamily="34" charset="0"/>
              </a:rPr>
              <a:t> : </a:t>
            </a:r>
            <a:r>
              <a:rPr lang="en-US" sz="3000" b="1">
                <a:solidFill>
                  <a:srgbClr val="E46C0A"/>
                </a:solidFill>
                <a:latin typeface="Verdana" pitchFamily="34" charset="0"/>
              </a:rPr>
              <a:t>t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000" b="1">
                <a:latin typeface="Verdana" pitchFamily="34" charset="0"/>
              </a:rPr>
              <a:t>= 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</a:rPr>
              <a:t>18</a:t>
            </a:r>
            <a:r>
              <a:rPr lang="en-US" sz="3000" b="1">
                <a:latin typeface="Verdana" pitchFamily="34" charset="0"/>
              </a:rPr>
              <a:t> : </a:t>
            </a:r>
            <a:r>
              <a:rPr lang="en-US" sz="3000" b="1">
                <a:solidFill>
                  <a:srgbClr val="E46C0A"/>
                </a:solidFill>
                <a:latin typeface="Verdana" pitchFamily="34" charset="0"/>
              </a:rPr>
              <a:t>3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en-US" sz="3000" b="1">
                <a:latin typeface="Verdana" pitchFamily="34" charset="0"/>
              </a:rPr>
              <a:t>= 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</a:rPr>
              <a:t>6</a:t>
            </a:r>
            <a:r>
              <a:rPr lang="en-US" sz="3000" b="1">
                <a:latin typeface="Verdana" pitchFamily="34" charset="0"/>
              </a:rPr>
              <a:t> </a:t>
            </a:r>
            <a:r>
              <a:rPr lang="ru-RU" sz="3000" b="1">
                <a:latin typeface="Verdana" pitchFamily="34" charset="0"/>
              </a:rPr>
              <a:t>км</a:t>
            </a:r>
            <a:r>
              <a:rPr lang="en-US" sz="3000" b="1">
                <a:latin typeface="Verdana" pitchFamily="34" charset="0"/>
              </a:rPr>
              <a:t>/</a:t>
            </a:r>
            <a:r>
              <a:rPr lang="ru-RU" sz="3000" b="1"/>
              <a:t>ч</a:t>
            </a:r>
            <a:endParaRPr lang="en-US" sz="3000" b="1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3055938"/>
            <a:ext cx="8640763" cy="12366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21510" name="TextBox 8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151515"/>
                </a:solidFill>
                <a:latin typeface="Verdana" pitchFamily="34" charset="0"/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1481</Words>
  <Application>Microsoft Office PowerPoint</Application>
  <PresentationFormat>Экран (4:3)</PresentationFormat>
  <Paragraphs>328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2" baseType="lpstr">
      <vt:lpstr>Arial</vt:lpstr>
      <vt:lpstr>Calibri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94</cp:revision>
  <dcterms:created xsi:type="dcterms:W3CDTF">2012-12-15T11:02:59Z</dcterms:created>
  <dcterms:modified xsi:type="dcterms:W3CDTF">2013-12-11T05:52:15Z</dcterms:modified>
</cp:coreProperties>
</file>